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3"/>
  </p:notesMasterIdLst>
  <p:handoutMasterIdLst>
    <p:handoutMasterId r:id="rId84"/>
  </p:handoutMasterIdLst>
  <p:sldIdLst>
    <p:sldId id="263" r:id="rId2"/>
    <p:sldId id="305" r:id="rId3"/>
    <p:sldId id="313" r:id="rId4"/>
    <p:sldId id="314" r:id="rId5"/>
    <p:sldId id="468" r:id="rId6"/>
    <p:sldId id="331" r:id="rId7"/>
    <p:sldId id="306" r:id="rId8"/>
    <p:sldId id="344" r:id="rId9"/>
    <p:sldId id="343" r:id="rId10"/>
    <p:sldId id="463" r:id="rId11"/>
    <p:sldId id="326" r:id="rId12"/>
    <p:sldId id="492" r:id="rId13"/>
    <p:sldId id="348" r:id="rId14"/>
    <p:sldId id="443" r:id="rId15"/>
    <p:sldId id="470" r:id="rId16"/>
    <p:sldId id="371" r:id="rId17"/>
    <p:sldId id="474" r:id="rId18"/>
    <p:sldId id="478" r:id="rId19"/>
    <p:sldId id="475" r:id="rId20"/>
    <p:sldId id="353" r:id="rId21"/>
    <p:sldId id="447" r:id="rId22"/>
    <p:sldId id="476" r:id="rId23"/>
    <p:sldId id="382" r:id="rId24"/>
    <p:sldId id="473" r:id="rId25"/>
    <p:sldId id="374" r:id="rId26"/>
    <p:sldId id="466" r:id="rId27"/>
    <p:sldId id="442" r:id="rId28"/>
    <p:sldId id="485" r:id="rId29"/>
    <p:sldId id="339" r:id="rId30"/>
    <p:sldId id="361" r:id="rId31"/>
    <p:sldId id="486" r:id="rId32"/>
    <p:sldId id="362" r:id="rId33"/>
    <p:sldId id="336" r:id="rId34"/>
    <p:sldId id="477" r:id="rId35"/>
    <p:sldId id="445" r:id="rId36"/>
    <p:sldId id="379" r:id="rId37"/>
    <p:sldId id="367" r:id="rId38"/>
    <p:sldId id="449" r:id="rId39"/>
    <p:sldId id="480" r:id="rId40"/>
    <p:sldId id="481" r:id="rId41"/>
    <p:sldId id="373" r:id="rId42"/>
    <p:sldId id="429" r:id="rId43"/>
    <p:sldId id="372" r:id="rId44"/>
    <p:sldId id="364" r:id="rId45"/>
    <p:sldId id="483" r:id="rId46"/>
    <p:sldId id="418" r:id="rId47"/>
    <p:sldId id="494" r:id="rId48"/>
    <p:sldId id="482" r:id="rId49"/>
    <p:sldId id="489" r:id="rId50"/>
    <p:sldId id="484" r:id="rId51"/>
    <p:sldId id="464" r:id="rId52"/>
    <p:sldId id="491" r:id="rId53"/>
    <p:sldId id="322" r:id="rId54"/>
    <p:sldId id="340" r:id="rId55"/>
    <p:sldId id="496" r:id="rId56"/>
    <p:sldId id="498" r:id="rId57"/>
    <p:sldId id="458" r:id="rId58"/>
    <p:sldId id="332" r:id="rId59"/>
    <p:sldId id="421" r:id="rId60"/>
    <p:sldId id="488" r:id="rId61"/>
    <p:sldId id="490" r:id="rId62"/>
    <p:sldId id="461" r:id="rId63"/>
    <p:sldId id="342" r:id="rId64"/>
    <p:sldId id="333" r:id="rId65"/>
    <p:sldId id="334" r:id="rId66"/>
    <p:sldId id="452" r:id="rId67"/>
    <p:sldId id="495" r:id="rId68"/>
    <p:sldId id="493" r:id="rId69"/>
    <p:sldId id="400" r:id="rId70"/>
    <p:sldId id="402" r:id="rId71"/>
    <p:sldId id="405" r:id="rId72"/>
    <p:sldId id="462" r:id="rId73"/>
    <p:sldId id="417" r:id="rId74"/>
    <p:sldId id="404" r:id="rId75"/>
    <p:sldId id="465" r:id="rId76"/>
    <p:sldId id="459" r:id="rId77"/>
    <p:sldId id="471" r:id="rId78"/>
    <p:sldId id="351" r:id="rId79"/>
    <p:sldId id="311" r:id="rId80"/>
    <p:sldId id="309" r:id="rId81"/>
    <p:sldId id="2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14A1D4"/>
    <a:srgbClr val="002A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75275"/>
  </p:normalViewPr>
  <p:slideViewPr>
    <p:cSldViewPr snapToGrid="0" snapToObjects="1">
      <p:cViewPr varScale="1">
        <p:scale>
          <a:sx n="93" d="100"/>
          <a:sy n="93" d="100"/>
        </p:scale>
        <p:origin x="504"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2" d="100"/>
        <a:sy n="6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Helvetica Regular"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Helvetica Regular" charset="0"/>
              </a:rPr>
              <a:t>1/11/23</a:t>
            </a:fld>
            <a:endParaRPr lang="en-US" dirty="0">
              <a:latin typeface="Helvetica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Helvetica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Helvetica Regular" charset="0"/>
              </a:rPr>
              <a:t>‹#›</a:t>
            </a:fld>
            <a:endParaRPr lang="en-US" dirty="0">
              <a:latin typeface="Helvetica Regular"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Helvetica Regular"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Helvetica Regular" charset="0"/>
              </a:defRPr>
            </a:lvl1pPr>
          </a:lstStyle>
          <a:p>
            <a:fld id="{E7F3A0D5-E9AF-4B44-8B89-BAB2B2CD0CCD}" type="datetimeFigureOut">
              <a:rPr lang="en-US" smtClean="0"/>
              <a:pPr/>
              <a:t>1/11/23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Regular"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Regular" charset="0"/>
        <a:ea typeface="+mn-ea"/>
        <a:cs typeface="+mn-cs"/>
      </a:defRPr>
    </a:lvl1pPr>
    <a:lvl2pPr marL="457200" algn="l" defTabSz="914400" rtl="0" eaLnBrk="1" latinLnBrk="0" hangingPunct="1">
      <a:defRPr sz="1200" b="0" i="0" kern="1200">
        <a:solidFill>
          <a:schemeClr val="tx1"/>
        </a:solidFill>
        <a:latin typeface="Helvetica Regular" charset="0"/>
        <a:ea typeface="+mn-ea"/>
        <a:cs typeface="+mn-cs"/>
      </a:defRPr>
    </a:lvl2pPr>
    <a:lvl3pPr marL="914400" algn="l" defTabSz="914400" rtl="0" eaLnBrk="1" latinLnBrk="0" hangingPunct="1">
      <a:defRPr sz="1200" b="0" i="0" kern="1200">
        <a:solidFill>
          <a:schemeClr val="tx1"/>
        </a:solidFill>
        <a:latin typeface="Helvetica Regular" charset="0"/>
        <a:ea typeface="+mn-ea"/>
        <a:cs typeface="+mn-cs"/>
      </a:defRPr>
    </a:lvl3pPr>
    <a:lvl4pPr marL="1371600" algn="l" defTabSz="914400" rtl="0" eaLnBrk="1" latinLnBrk="0" hangingPunct="1">
      <a:defRPr sz="1200" b="0" i="0" kern="1200">
        <a:solidFill>
          <a:schemeClr val="tx1"/>
        </a:solidFill>
        <a:latin typeface="Helvetica Regular" charset="0"/>
        <a:ea typeface="+mn-ea"/>
        <a:cs typeface="+mn-cs"/>
      </a:defRPr>
    </a:lvl4pPr>
    <a:lvl5pPr marL="1828800" algn="l" defTabSz="914400" rtl="0" eaLnBrk="1" latinLnBrk="0" hangingPunct="1">
      <a:defRPr sz="1200" b="0" i="0" kern="1200">
        <a:solidFill>
          <a:schemeClr val="tx1"/>
        </a:solidFill>
        <a:latin typeface="Helvetica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a:t>
            </a:fld>
            <a:endParaRPr lang="en-US"/>
          </a:p>
        </p:txBody>
      </p:sp>
    </p:spTree>
    <p:extLst>
      <p:ext uri="{BB962C8B-B14F-4D97-AF65-F5344CB8AC3E}">
        <p14:creationId xmlns:p14="http://schemas.microsoft.com/office/powerpoint/2010/main" val="212634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general rule is: "Block what you can, randomize what you cannot." </a:t>
            </a:r>
            <a:r>
              <a:rPr lang="en-US" b="1" i="0" dirty="0">
                <a:solidFill>
                  <a:srgbClr val="202124"/>
                </a:solidFill>
                <a:effectLst/>
                <a:latin typeface="Roboto" panose="02000000000000000000" pitchFamily="2" charset="0"/>
              </a:rPr>
              <a:t>Blocking is used to remove the effects of a few of the most important nuisance variables</a:t>
            </a:r>
            <a:r>
              <a:rPr lang="en-US" b="0" i="0" dirty="0">
                <a:solidFill>
                  <a:srgbClr val="202124"/>
                </a:solidFill>
                <a:effectLst/>
                <a:latin typeface="Roboto" panose="02000000000000000000" pitchFamily="2" charset="0"/>
              </a:rPr>
              <a:t>. Randomization is then used to reduce the contaminating effects of the remaining nuisance variables.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52810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t>https://</a:t>
            </a:r>
            <a:r>
              <a:rPr lang="en-US" dirty="0" err="1"/>
              <a:t>www.fiosgenomics.com</a:t>
            </a:r>
            <a:r>
              <a:rPr lang="en-US" dirty="0"/>
              <a:t>/experimental-design/</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Control for systematic bias (error):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Distribute the biological groups systematically in a balanced fashion: for two groups of equal size, every second from each group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Divide it into roughly equal size batches limited by your capacity for the step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Tip: </a:t>
            </a:r>
            <a:r>
              <a:rPr lang="en-US" dirty="0" err="1">
                <a:latin typeface="Helvetica Neue Light" panose="02000403000000020004" pitchFamily="2" charset="0"/>
                <a:ea typeface="Helvetica Neue Light" panose="02000403000000020004" pitchFamily="2" charset="0"/>
              </a:rPr>
              <a:t>colour</a:t>
            </a:r>
            <a:r>
              <a:rPr lang="en-US" dirty="0">
                <a:latin typeface="Helvetica Neue Light" panose="02000403000000020004" pitchFamily="2" charset="0"/>
                <a:ea typeface="Helvetica Neue Light" panose="02000403000000020004" pitchFamily="2" charset="0"/>
              </a:rPr>
              <a:t> code the sample names by biological group and the column next to it by batch</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Randomization and balancing with respect to biology of interest: Possible to separate technical variation from biological variation</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99283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85820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97402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298863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r>
              <a:rPr lang="en-US" sz="1200" dirty="0"/>
              <a:t>Stephen M.. 2016. Seven Pillars of Statistical Wisdom. Harvard University Press</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617537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81</a:t>
            </a:fld>
            <a:endParaRPr lang="en-US"/>
          </a:p>
        </p:txBody>
      </p:sp>
    </p:spTree>
    <p:extLst>
      <p:ext uri="{BB962C8B-B14F-4D97-AF65-F5344CB8AC3E}">
        <p14:creationId xmlns:p14="http://schemas.microsoft.com/office/powerpoint/2010/main" val="7984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39297335-E23B-0545-8DFE-98A3B1147F8C}" type="slidenum">
              <a:rPr lang="en-US" smtClean="0"/>
              <a:t>2</a:t>
            </a:fld>
            <a:endParaRPr lang="en-US"/>
          </a:p>
        </p:txBody>
      </p:sp>
    </p:spTree>
    <p:extLst>
      <p:ext uri="{BB962C8B-B14F-4D97-AF65-F5344CB8AC3E}">
        <p14:creationId xmlns:p14="http://schemas.microsoft.com/office/powerpoint/2010/main" val="42119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170345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80881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85571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69950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338979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more about replicates and </a:t>
            </a:r>
            <a:r>
              <a:rPr lang="en-US" dirty="0" err="1"/>
              <a:t>repeats:https</a:t>
            </a:r>
            <a:r>
              <a:rPr lang="en-US" dirty="0"/>
              <a:t>://</a:t>
            </a:r>
            <a:r>
              <a:rPr lang="en-US" dirty="0" err="1"/>
              <a:t>support.minitab.com</a:t>
            </a:r>
            <a:r>
              <a:rPr lang="en-US" dirty="0"/>
              <a:t>/</a:t>
            </a:r>
            <a:r>
              <a:rPr lang="en-US" dirty="0" err="1"/>
              <a:t>en</a:t>
            </a:r>
            <a:r>
              <a:rPr lang="en-US" dirty="0"/>
              <a:t>-us/</a:t>
            </a:r>
            <a:r>
              <a:rPr lang="en-US" dirty="0" err="1"/>
              <a:t>minitab</a:t>
            </a:r>
            <a:r>
              <a:rPr lang="en-US" dirty="0"/>
              <a:t>/18/help-and-how-to/modeling-statistics/doe/supporting-topics/basics/replicates-and-repeats-in-designed-experiments/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263269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21980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002A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 y="-20208"/>
            <a:ext cx="1225296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5" y="-20208"/>
            <a:ext cx="1224571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838200" y="365125"/>
            <a:ext cx="10515600" cy="1325563"/>
          </a:xfrm>
        </p:spPr>
        <p:txBody>
          <a:bodyPr anchor="ctr" anchorCtr="0"/>
          <a:lstStyle>
            <a:lvl1pPr>
              <a:defRPr>
                <a:solidFill>
                  <a:srgbClr val="002A40"/>
                </a:solidFill>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23207"/>
            <a:ext cx="10515600" cy="609398"/>
          </a:xfrm>
          <a:prstGeom prst="rect">
            <a:avLst/>
          </a:prstGeom>
        </p:spPr>
        <p:txBody>
          <a:bodyPr vert="horz"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838200" y="1825625"/>
            <a:ext cx="10515600" cy="175227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58" r:id="rId3"/>
    <p:sldLayoutId id="2147483771" r:id="rId4"/>
    <p:sldLayoutId id="2147483768" r:id="rId5"/>
    <p:sldLayoutId id="2147483770"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Lst>
  <p:txStyles>
    <p:title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www.surveymonkey.com/r/F75J6VZ"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reuben.thomas@gladstone.ucsf.edu" TargetMode="External"/><Relationship Id="rId4" Type="http://schemas.openxmlformats.org/officeDocument/2006/relationships/hyperlink" Target="mailto:michela.traglia@gladstone.ucsf.edu"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ladstone.org/events?series=responsible-conduct-of-research" TargetMode="External"/><Relationship Id="rId2" Type="http://schemas.openxmlformats.org/officeDocument/2006/relationships/image" Target="../media/image6.emf"/><Relationship Id="rId1" Type="http://schemas.openxmlformats.org/officeDocument/2006/relationships/slideLayout" Target="../slideLayouts/slideLayout4.xml"/><Relationship Id="rId4" Type="http://schemas.openxmlformats.org/officeDocument/2006/relationships/hyperlink" Target="https://rcr.ucsf.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28">
            <a:extLst>
              <a:ext uri="{FF2B5EF4-FFF2-40B4-BE49-F238E27FC236}">
                <a16:creationId xmlns:a16="http://schemas.microsoft.com/office/drawing/2014/main" id="{3AD74794-0160-0C4C-B1BA-15B6136BAAC6}"/>
              </a:ext>
            </a:extLst>
          </p:cNvPr>
          <p:cNvSpPr txBox="1">
            <a:spLocks/>
          </p:cNvSpPr>
          <p:nvPr/>
        </p:nvSpPr>
        <p:spPr>
          <a:xfrm>
            <a:off x="1524000" y="2061472"/>
            <a:ext cx="9144000" cy="1367528"/>
          </a:xfrm>
          <a:prstGeom prst="rect">
            <a:avLst/>
          </a:prstGeom>
          <a:noFill/>
          <a:ln>
            <a:noFill/>
          </a:ln>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b="1" i="0" kern="1200">
                <a:solidFill>
                  <a:schemeClr val="bg1"/>
                </a:solidFill>
                <a:latin typeface="Helvetica" charset="0"/>
                <a:ea typeface="Helvetica" charset="0"/>
                <a:cs typeface="Helvetica" charset="0"/>
              </a:defRPr>
            </a:lvl1pPr>
          </a:lstStyle>
          <a:p>
            <a:pPr algn="ctr">
              <a:spcBef>
                <a:spcPts val="0"/>
              </a:spcBef>
              <a:buClr>
                <a:schemeClr val="lt1"/>
              </a:buClr>
              <a:buSzPts val="6000"/>
            </a:pPr>
            <a:r>
              <a:rPr lang="en-US" sz="5000" b="0" dirty="0">
                <a:latin typeface="Poppins" pitchFamily="2" charset="77"/>
                <a:ea typeface="Helvetica Neue Light" panose="02000403000000020004" pitchFamily="2" charset="0"/>
                <a:cs typeface="Poppins" pitchFamily="2" charset="77"/>
              </a:rPr>
              <a:t>Introduction to statistics, experimental design and hypothesis testing</a:t>
            </a:r>
          </a:p>
        </p:txBody>
      </p:sp>
      <p:sp>
        <p:nvSpPr>
          <p:cNvPr id="5" name="Google Shape;114;p28">
            <a:extLst>
              <a:ext uri="{FF2B5EF4-FFF2-40B4-BE49-F238E27FC236}">
                <a16:creationId xmlns:a16="http://schemas.microsoft.com/office/drawing/2014/main" id="{B20F40DE-BA66-9946-8C93-E088D50C068E}"/>
              </a:ext>
            </a:extLst>
          </p:cNvPr>
          <p:cNvSpPr txBox="1">
            <a:spLocks/>
          </p:cNvSpPr>
          <p:nvPr/>
        </p:nvSpPr>
        <p:spPr>
          <a:xfrm>
            <a:off x="1524000" y="3884879"/>
            <a:ext cx="9144000" cy="1655600"/>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bg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bg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bg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cs typeface="Poppins" pitchFamily="2" charset="77"/>
              </a:rPr>
              <a:t>Michela </a:t>
            </a:r>
            <a:r>
              <a:rPr lang="en-US" sz="2400" dirty="0" err="1">
                <a:latin typeface="Helvetica Neue Light" panose="02000403000000020004" pitchFamily="2" charset="0"/>
                <a:ea typeface="Helvetica Neue Light" panose="02000403000000020004" pitchFamily="2" charset="0"/>
                <a:cs typeface="Poppins" pitchFamily="2" charset="77"/>
              </a:rPr>
              <a:t>Traglia</a:t>
            </a:r>
            <a:r>
              <a:rPr lang="en-US" sz="2400" dirty="0">
                <a:latin typeface="Helvetica Neue Light" panose="02000403000000020004" pitchFamily="2" charset="0"/>
                <a:ea typeface="Helvetica Neue Light" panose="02000403000000020004" pitchFamily="2" charset="0"/>
                <a:cs typeface="Poppins" pitchFamily="2" charset="77"/>
              </a:rPr>
              <a:t> and Reuben Thomas</a:t>
            </a:r>
          </a:p>
          <a:p>
            <a:pPr algn="ctr">
              <a:lnSpc>
                <a:spcPct val="100000"/>
              </a:lnSpc>
              <a:spcBef>
                <a:spcPts val="0"/>
              </a:spcBef>
              <a:buClr>
                <a:schemeClr val="lt1"/>
              </a:buClr>
              <a:buSzPts val="24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Bioinformatics Core, GIDB</a:t>
            </a: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Gladstone Institutes</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100"/>
            </a:pPr>
            <a:r>
              <a:rPr lang="en-US" sz="2400" dirty="0">
                <a:latin typeface="Helvetica Neue Light" panose="02000403000000020004" pitchFamily="2" charset="0"/>
                <a:ea typeface="Helvetica Neue Light" panose="02000403000000020004" pitchFamily="2" charset="0"/>
              </a:rPr>
              <a:t>January 17, 2023</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6405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DB7E-2E3F-37B8-6328-0F118096236E}"/>
              </a:ext>
            </a:extLst>
          </p:cNvPr>
          <p:cNvSpPr>
            <a:spLocks noGrp="1"/>
          </p:cNvSpPr>
          <p:nvPr>
            <p:ph type="title"/>
          </p:nvPr>
        </p:nvSpPr>
        <p:spPr>
          <a:xfrm>
            <a:off x="180474" y="161733"/>
            <a:ext cx="10515600" cy="609398"/>
          </a:xfrm>
        </p:spPr>
        <p:txBody>
          <a:bodyPr/>
          <a:lstStyle/>
          <a:p>
            <a:r>
              <a:rPr lang="en-US" b="0" dirty="0"/>
              <a:t>What we mean with ‘experimental design’</a:t>
            </a:r>
          </a:p>
        </p:txBody>
      </p:sp>
      <p:sp>
        <p:nvSpPr>
          <p:cNvPr id="3" name="Content Placeholder 2">
            <a:extLst>
              <a:ext uri="{FF2B5EF4-FFF2-40B4-BE49-F238E27FC236}">
                <a16:creationId xmlns:a16="http://schemas.microsoft.com/office/drawing/2014/main" id="{B6F19637-39B5-6AD5-781E-0C15851EB4F1}"/>
              </a:ext>
            </a:extLst>
          </p:cNvPr>
          <p:cNvSpPr>
            <a:spLocks noGrp="1"/>
          </p:cNvSpPr>
          <p:nvPr>
            <p:ph idx="1"/>
          </p:nvPr>
        </p:nvSpPr>
        <p:spPr>
          <a:xfrm>
            <a:off x="331076" y="1825625"/>
            <a:ext cx="11556124" cy="3489225"/>
          </a:xfrm>
        </p:spPr>
        <p:txBody>
          <a:bodyPr/>
          <a:lstStyle/>
          <a:p>
            <a:r>
              <a:rPr lang="en-US" dirty="0"/>
              <a:t>The organization of an experiment, to ensure that the </a:t>
            </a:r>
            <a:r>
              <a:rPr lang="en-US" u="sng" dirty="0"/>
              <a:t>right type </a:t>
            </a:r>
            <a:r>
              <a:rPr lang="en-US" dirty="0"/>
              <a:t>of data, and </a:t>
            </a:r>
            <a:r>
              <a:rPr lang="en-US" u="sng" dirty="0"/>
              <a:t>enough of it</a:t>
            </a:r>
            <a:r>
              <a:rPr lang="en-US" dirty="0"/>
              <a:t>, is available to answer the questions of interest as clearly and efficiently as possible.</a:t>
            </a:r>
          </a:p>
          <a:p>
            <a:endParaRPr lang="en-US" dirty="0"/>
          </a:p>
          <a:p>
            <a:endParaRPr lang="en-US" dirty="0"/>
          </a:p>
          <a:p>
            <a:r>
              <a:rPr lang="en-US" dirty="0"/>
              <a:t>Because the validity of an experiment is directly affected by its construction and execution, attention to experimental design is extremely important.</a:t>
            </a:r>
          </a:p>
        </p:txBody>
      </p:sp>
    </p:spTree>
    <p:extLst>
      <p:ext uri="{BB962C8B-B14F-4D97-AF65-F5344CB8AC3E}">
        <p14:creationId xmlns:p14="http://schemas.microsoft.com/office/powerpoint/2010/main" val="130285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0BBF3-220C-F84D-A401-8FA1C07E3ECE}"/>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Statistical experimental designs</a:t>
            </a:r>
            <a:endParaRPr lang="en-US" sz="4400" dirty="0">
              <a:solidFill>
                <a:srgbClr val="14A1D4"/>
              </a:solidFill>
              <a:latin typeface="Poppins" pitchFamily="2" charset="77"/>
              <a:cs typeface="Poppins" pitchFamily="2" charset="77"/>
            </a:endParaRPr>
          </a:p>
        </p:txBody>
      </p:sp>
      <p:pic>
        <p:nvPicPr>
          <p:cNvPr id="4" name="Picture 3" descr="Diagram&#10;&#10;Description automatically generated">
            <a:extLst>
              <a:ext uri="{FF2B5EF4-FFF2-40B4-BE49-F238E27FC236}">
                <a16:creationId xmlns:a16="http://schemas.microsoft.com/office/drawing/2014/main" id="{9EB999CE-E607-074C-83DD-7D36D0E821A0}"/>
              </a:ext>
            </a:extLst>
          </p:cNvPr>
          <p:cNvPicPr>
            <a:picLocks noChangeAspect="1"/>
          </p:cNvPicPr>
          <p:nvPr/>
        </p:nvPicPr>
        <p:blipFill rotWithShape="1">
          <a:blip r:embed="rId2"/>
          <a:srcRect l="22021" r="20692"/>
          <a:stretch/>
        </p:blipFill>
        <p:spPr>
          <a:xfrm>
            <a:off x="8463517" y="1270338"/>
            <a:ext cx="3728484" cy="4884314"/>
          </a:xfrm>
          <a:prstGeom prst="rect">
            <a:avLst/>
          </a:prstGeom>
        </p:spPr>
      </p:pic>
      <p:sp>
        <p:nvSpPr>
          <p:cNvPr id="5" name="Rectangle 4">
            <a:extLst>
              <a:ext uri="{FF2B5EF4-FFF2-40B4-BE49-F238E27FC236}">
                <a16:creationId xmlns:a16="http://schemas.microsoft.com/office/drawing/2014/main" id="{B09D4442-2CB0-EB4D-AE8F-3D20A49617FA}"/>
              </a:ext>
            </a:extLst>
          </p:cNvPr>
          <p:cNvSpPr/>
          <p:nvPr/>
        </p:nvSpPr>
        <p:spPr>
          <a:xfrm>
            <a:off x="237216" y="1270338"/>
            <a:ext cx="8460217" cy="4893647"/>
          </a:xfrm>
          <a:prstGeom prst="rect">
            <a:avLst/>
          </a:prstGeom>
        </p:spPr>
        <p:txBody>
          <a:bodyPr wrap="square">
            <a:spAutoFit/>
          </a:bodyPr>
          <a:lstStyle/>
          <a:p>
            <a:r>
              <a:rPr lang="en-US" sz="2400" dirty="0">
                <a:latin typeface="Helvetica Neue Light" panose="02000403000000020004" pitchFamily="2" charset="0"/>
                <a:ea typeface="Helvetica Neue Light" panose="02000403000000020004" pitchFamily="2" charset="0"/>
              </a:rPr>
              <a:t>The scientific method consists of iterative application of the following steps: </a:t>
            </a:r>
          </a:p>
          <a:p>
            <a:endParaRPr lang="en-US" sz="2400" dirty="0">
              <a:latin typeface="Helvetica Neue Light" panose="02000403000000020004" pitchFamily="2" charset="0"/>
              <a:ea typeface="Helvetica Neue Light" panose="02000403000000020004" pitchFamily="2" charset="0"/>
            </a:endParaRPr>
          </a:p>
          <a:p>
            <a:pPr marL="457200" indent="-457200">
              <a:buAutoNum type="arabicParenBoth"/>
            </a:pPr>
            <a:r>
              <a:rPr lang="en-US" sz="2400" dirty="0">
                <a:latin typeface="Helvetica Neue Light" panose="02000403000000020004" pitchFamily="2" charset="0"/>
                <a:ea typeface="Helvetica Neue Light" panose="02000403000000020004" pitchFamily="2" charset="0"/>
              </a:rPr>
              <a:t>observing of the state of nature</a:t>
            </a:r>
          </a:p>
          <a:p>
            <a:r>
              <a:rPr lang="en-US" sz="2400" dirty="0">
                <a:latin typeface="Helvetica Neue Light" panose="02000403000000020004" pitchFamily="2" charset="0"/>
                <a:ea typeface="Helvetica Neue Light" panose="02000403000000020004" pitchFamily="2" charset="0"/>
              </a:rPr>
              <a:t>(2) hypothesizing the mechanism for what has been observed</a:t>
            </a:r>
          </a:p>
          <a:p>
            <a:r>
              <a:rPr lang="en-US" sz="2400" dirty="0">
                <a:latin typeface="Helvetica Neue Light" panose="02000403000000020004" pitchFamily="2" charset="0"/>
                <a:ea typeface="Helvetica Neue Light" panose="02000403000000020004" pitchFamily="2" charset="0"/>
              </a:rPr>
              <a:t>(3) collecting data</a:t>
            </a:r>
          </a:p>
          <a:p>
            <a:r>
              <a:rPr lang="en-US" sz="2400" dirty="0">
                <a:latin typeface="Helvetica Neue Light" panose="02000403000000020004" pitchFamily="2" charset="0"/>
                <a:ea typeface="Helvetica Neue Light" panose="02000403000000020004" pitchFamily="2" charset="0"/>
              </a:rPr>
              <a:t>(4) analyzing the data to confirm or reject the hypothesis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Statistical experimental designs provide a plan for collecting data in a way that they can be analyzed statistically to corroborate the conjecture in question. </a:t>
            </a:r>
          </a:p>
        </p:txBody>
      </p:sp>
    </p:spTree>
    <p:extLst>
      <p:ext uri="{BB962C8B-B14F-4D97-AF65-F5344CB8AC3E}">
        <p14:creationId xmlns:p14="http://schemas.microsoft.com/office/powerpoint/2010/main" val="270343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999304"/>
            <a:ext cx="9588522" cy="5139869"/>
          </a:xfrm>
          <a:prstGeom prst="rect">
            <a:avLst/>
          </a:prstGeom>
        </p:spPr>
        <p:txBody>
          <a:bodyPr wrap="none">
            <a:spAutoFit/>
          </a:bodyPr>
          <a:lstStyle/>
          <a:p>
            <a:pPr marL="514350" indent="-514350">
              <a:spcAft>
                <a:spcPts val="600"/>
              </a:spcAft>
              <a:buAutoNum type="arabicPeriod"/>
            </a:pPr>
            <a:r>
              <a:rPr lang="en" sz="3200" dirty="0">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Confounding variables</a:t>
            </a:r>
          </a:p>
          <a:p>
            <a:pPr>
              <a:spcAft>
                <a:spcPts val="600"/>
              </a:spcAft>
            </a:pPr>
            <a:r>
              <a:rPr lang="en-US"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rPr>
              <a:t>Break 5 minutes</a:t>
            </a:r>
            <a:endParaRPr lang="en"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 typeface="+mj-l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7763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66902E-1203-C743-BB8D-7867E94F21E4}"/>
              </a:ext>
            </a:extLst>
          </p:cNvPr>
          <p:cNvSpPr/>
          <p:nvPr/>
        </p:nvSpPr>
        <p:spPr>
          <a:xfrm>
            <a:off x="237217" y="149441"/>
            <a:ext cx="8738290"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1. Define the research question</a:t>
            </a:r>
            <a:endParaRPr lang="en-US" sz="4400" dirty="0">
              <a:solidFill>
                <a:srgbClr val="14A1D4"/>
              </a:solidFill>
              <a:latin typeface="Poppins" pitchFamily="2" charset="77"/>
              <a:cs typeface="Poppins" pitchFamily="2" charset="77"/>
            </a:endParaRPr>
          </a:p>
        </p:txBody>
      </p:sp>
      <p:sp>
        <p:nvSpPr>
          <p:cNvPr id="4" name="Rectangle 3">
            <a:extLst>
              <a:ext uri="{FF2B5EF4-FFF2-40B4-BE49-F238E27FC236}">
                <a16:creationId xmlns:a16="http://schemas.microsoft.com/office/drawing/2014/main" id="{50048E4E-7E95-1D44-B252-C4FC051262D5}"/>
              </a:ext>
            </a:extLst>
          </p:cNvPr>
          <p:cNvSpPr/>
          <p:nvPr/>
        </p:nvSpPr>
        <p:spPr>
          <a:xfrm>
            <a:off x="982971" y="2080828"/>
            <a:ext cx="10226057" cy="1477328"/>
          </a:xfrm>
          <a:prstGeom prst="rect">
            <a:avLst/>
          </a:prstGeom>
        </p:spPr>
        <p:txBody>
          <a:bodyPr wrap="square">
            <a:spAutoFit/>
          </a:bodyPr>
          <a:lstStyle/>
          <a:p>
            <a:pPr algn="ctr"/>
            <a:r>
              <a:rPr lang="en-US" sz="3000" dirty="0">
                <a:latin typeface="Helvetica Neue Light" panose="02000403000000020004" pitchFamily="2" charset="0"/>
                <a:ea typeface="Helvetica Neue Light" panose="02000403000000020004" pitchFamily="2" charset="0"/>
              </a:rPr>
              <a:t>A specific issue, contradiction between two or more perspectives, or a gap in knowledge that you will aim to address in your research.</a:t>
            </a:r>
          </a:p>
        </p:txBody>
      </p:sp>
      <p:sp>
        <p:nvSpPr>
          <p:cNvPr id="2" name="Rectangle 1">
            <a:extLst>
              <a:ext uri="{FF2B5EF4-FFF2-40B4-BE49-F238E27FC236}">
                <a16:creationId xmlns:a16="http://schemas.microsoft.com/office/drawing/2014/main" id="{8B266952-C25A-FD4B-AAA6-AFCD38F46CDA}"/>
              </a:ext>
            </a:extLst>
          </p:cNvPr>
          <p:cNvSpPr/>
          <p:nvPr/>
        </p:nvSpPr>
        <p:spPr>
          <a:xfrm>
            <a:off x="237217" y="5326520"/>
            <a:ext cx="11835291" cy="1077218"/>
          </a:xfrm>
          <a:prstGeom prst="rect">
            <a:avLst/>
          </a:prstGeom>
        </p:spPr>
        <p:txBody>
          <a:bodyPr wrap="square">
            <a:spAutoFit/>
          </a:bodyPr>
          <a:lstStyle/>
          <a:p>
            <a:r>
              <a:rPr lang="en-US" sz="3200" dirty="0">
                <a:solidFill>
                  <a:srgbClr val="CD28A3"/>
                </a:solidFill>
                <a:latin typeface="Poppins" pitchFamily="2" charset="77"/>
                <a:cs typeface="Poppins" pitchFamily="2" charset="77"/>
              </a:rPr>
              <a:t>What is a scientific question that you are currently working on?</a:t>
            </a:r>
            <a:endParaRPr lang="en-US" sz="3200" b="0" i="0" dirty="0">
              <a:solidFill>
                <a:srgbClr val="CD28A3"/>
              </a:solidFill>
              <a:effectLst/>
              <a:latin typeface="Poppins" pitchFamily="2" charset="77"/>
              <a:cs typeface="Poppins" pitchFamily="2" charset="77"/>
            </a:endParaRPr>
          </a:p>
        </p:txBody>
      </p:sp>
    </p:spTree>
    <p:extLst>
      <p:ext uri="{BB962C8B-B14F-4D97-AF65-F5344CB8AC3E}">
        <p14:creationId xmlns:p14="http://schemas.microsoft.com/office/powerpoint/2010/main" val="34327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E9E7C-51D3-724D-BCDC-969943145002}"/>
              </a:ext>
            </a:extLst>
          </p:cNvPr>
          <p:cNvPicPr>
            <a:picLocks noChangeAspect="1"/>
          </p:cNvPicPr>
          <p:nvPr/>
        </p:nvPicPr>
        <p:blipFill>
          <a:blip r:embed="rId2"/>
          <a:stretch>
            <a:fillRect/>
          </a:stretch>
        </p:blipFill>
        <p:spPr>
          <a:xfrm>
            <a:off x="568970" y="818759"/>
            <a:ext cx="4934056" cy="5569306"/>
          </a:xfrm>
          <a:prstGeom prst="rect">
            <a:avLst/>
          </a:prstGeom>
        </p:spPr>
      </p:pic>
      <p:sp>
        <p:nvSpPr>
          <p:cNvPr id="2" name="Rectangle 1">
            <a:extLst>
              <a:ext uri="{FF2B5EF4-FFF2-40B4-BE49-F238E27FC236}">
                <a16:creationId xmlns:a16="http://schemas.microsoft.com/office/drawing/2014/main" id="{311DED73-2E45-2F48-8113-986434CE7E1C}"/>
              </a:ext>
            </a:extLst>
          </p:cNvPr>
          <p:cNvSpPr/>
          <p:nvPr/>
        </p:nvSpPr>
        <p:spPr>
          <a:xfrm>
            <a:off x="5503026" y="6423764"/>
            <a:ext cx="6099694" cy="307777"/>
          </a:xfrm>
          <a:prstGeom prst="rect">
            <a:avLst/>
          </a:prstGeom>
        </p:spPr>
        <p:txBody>
          <a:bodyPr wrap="square">
            <a:spAutoFit/>
          </a:bodyPr>
          <a:lstStyle/>
          <a:p>
            <a:r>
              <a:rPr lang="en-US" sz="1400" dirty="0">
                <a:latin typeface="Poppins" pitchFamily="2" charset="77"/>
                <a:cs typeface="Poppins" pitchFamily="2" charset="77"/>
              </a:rPr>
              <a:t>https://</a:t>
            </a:r>
            <a:r>
              <a:rPr lang="en-US" sz="1400" dirty="0" err="1">
                <a:latin typeface="Poppins" pitchFamily="2" charset="77"/>
                <a:cs typeface="Poppins" pitchFamily="2" charset="77"/>
              </a:rPr>
              <a:t>www.ahajournals.org</a:t>
            </a:r>
            <a:r>
              <a:rPr lang="en-US" sz="1400" dirty="0">
                <a:latin typeface="Poppins" pitchFamily="2" charset="77"/>
                <a:cs typeface="Poppins" pitchFamily="2" charset="77"/>
              </a:rPr>
              <a:t>/</a:t>
            </a:r>
            <a:r>
              <a:rPr lang="en-US" sz="1400" dirty="0" err="1">
                <a:latin typeface="Poppins" pitchFamily="2" charset="77"/>
                <a:cs typeface="Poppins" pitchFamily="2" charset="77"/>
              </a:rPr>
              <a:t>doi</a:t>
            </a:r>
            <a:r>
              <a:rPr lang="en-US" sz="1400" dirty="0">
                <a:latin typeface="Poppins" pitchFamily="2" charset="77"/>
                <a:cs typeface="Poppins" pitchFamily="2" charset="77"/>
              </a:rPr>
              <a:t>/</a:t>
            </a:r>
            <a:r>
              <a:rPr lang="en-US" sz="1400" dirty="0" err="1">
                <a:latin typeface="Poppins" pitchFamily="2" charset="77"/>
                <a:cs typeface="Poppins" pitchFamily="2" charset="77"/>
              </a:rPr>
              <a:t>epub</a:t>
            </a:r>
            <a:r>
              <a:rPr lang="en-US" sz="1400" dirty="0">
                <a:latin typeface="Poppins" pitchFamily="2" charset="77"/>
                <a:cs typeface="Poppins" pitchFamily="2" charset="77"/>
              </a:rPr>
              <a:t>/10.1161/CIRCEP.108.829341</a:t>
            </a:r>
          </a:p>
        </p:txBody>
      </p:sp>
      <p:sp>
        <p:nvSpPr>
          <p:cNvPr id="5" name="Rectangle 4">
            <a:extLst>
              <a:ext uri="{FF2B5EF4-FFF2-40B4-BE49-F238E27FC236}">
                <a16:creationId xmlns:a16="http://schemas.microsoft.com/office/drawing/2014/main" id="{A26C1DF6-B27C-504D-A47E-AC5886646FE2}"/>
              </a:ext>
            </a:extLst>
          </p:cNvPr>
          <p:cNvSpPr/>
          <p:nvPr/>
        </p:nvSpPr>
        <p:spPr>
          <a:xfrm>
            <a:off x="5503026" y="3341802"/>
            <a:ext cx="5527030" cy="523220"/>
          </a:xfrm>
          <a:prstGeom prst="rect">
            <a:avLst/>
          </a:prstGeom>
        </p:spPr>
        <p:txBody>
          <a:bodyPr wrap="square">
            <a:spAutoFit/>
          </a:bodyPr>
          <a:lstStyle/>
          <a:p>
            <a:r>
              <a:rPr lang="en-US" sz="2800" dirty="0">
                <a:latin typeface="Helvetica Neue Light" panose="02000403000000020004" pitchFamily="2" charset="0"/>
                <a:ea typeface="Helvetica Neue Light" panose="02000403000000020004" pitchFamily="2" charset="0"/>
                <a:cs typeface="Poppins" pitchFamily="2" charset="77"/>
              </a:rPr>
              <a:t>Gene controlling developing heart</a:t>
            </a:r>
          </a:p>
        </p:txBody>
      </p:sp>
      <p:sp>
        <p:nvSpPr>
          <p:cNvPr id="6" name="Rectangle 5">
            <a:extLst>
              <a:ext uri="{FF2B5EF4-FFF2-40B4-BE49-F238E27FC236}">
                <a16:creationId xmlns:a16="http://schemas.microsoft.com/office/drawing/2014/main" id="{403B3CCE-9E45-D149-BBA5-37566B7B47D7}"/>
              </a:ext>
            </a:extLst>
          </p:cNvPr>
          <p:cNvSpPr/>
          <p:nvPr/>
        </p:nvSpPr>
        <p:spPr>
          <a:xfrm>
            <a:off x="178354" y="85214"/>
            <a:ext cx="5751896"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1</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410353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589456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2</a:t>
            </a:r>
            <a:endParaRPr lang="en-US" sz="4400" dirty="0">
              <a:solidFill>
                <a:srgbClr val="14A1D4"/>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044AA50-DCE9-605B-B8EA-E3A37F0B5C14}"/>
              </a:ext>
            </a:extLst>
          </p:cNvPr>
          <p:cNvSpPr>
            <a:spLocks noGrp="1"/>
          </p:cNvSpPr>
          <p:nvPr>
            <p:ph type="title"/>
          </p:nvPr>
        </p:nvSpPr>
        <p:spPr>
          <a:xfrm>
            <a:off x="7212150" y="2357420"/>
            <a:ext cx="4679745" cy="886397"/>
          </a:xfrm>
        </p:spPr>
        <p:txBody>
          <a:bodyPr/>
          <a:lstStyle/>
          <a:p>
            <a:pPr algn="ctr"/>
            <a:r>
              <a:rPr lang="en-US" sz="3200" b="0" dirty="0" err="1">
                <a:solidFill>
                  <a:schemeClr val="tx1"/>
                </a:solidFill>
                <a:latin typeface="Helvetica Neue Light" panose="02000403000000020004" pitchFamily="2" charset="0"/>
                <a:ea typeface="Helvetica Neue Light" panose="02000403000000020004" pitchFamily="2" charset="0"/>
              </a:rPr>
              <a:t>scRNA</a:t>
            </a:r>
            <a:r>
              <a:rPr lang="en-US" sz="3200" b="0" dirty="0">
                <a:solidFill>
                  <a:schemeClr val="tx1"/>
                </a:solidFill>
                <a:latin typeface="Helvetica Neue Light" panose="02000403000000020004" pitchFamily="2" charset="0"/>
                <a:ea typeface="Helvetica Neue Light" panose="02000403000000020004" pitchFamily="2" charset="0"/>
              </a:rPr>
              <a:t>-seq on cells from WT and mutant mice</a:t>
            </a:r>
          </a:p>
        </p:txBody>
      </p:sp>
      <p:grpSp>
        <p:nvGrpSpPr>
          <p:cNvPr id="11" name="Group 10">
            <a:extLst>
              <a:ext uri="{FF2B5EF4-FFF2-40B4-BE49-F238E27FC236}">
                <a16:creationId xmlns:a16="http://schemas.microsoft.com/office/drawing/2014/main" id="{CDFB7A02-25C7-8CA4-E25F-3064E0B3CC68}"/>
              </a:ext>
            </a:extLst>
          </p:cNvPr>
          <p:cNvGrpSpPr/>
          <p:nvPr/>
        </p:nvGrpSpPr>
        <p:grpSpPr>
          <a:xfrm>
            <a:off x="300106" y="1261163"/>
            <a:ext cx="5808230" cy="5424582"/>
            <a:chOff x="300106" y="1261163"/>
            <a:chExt cx="5808230" cy="5424582"/>
          </a:xfrm>
        </p:grpSpPr>
        <p:pic>
          <p:nvPicPr>
            <p:cNvPr id="3" name="Picture 2">
              <a:extLst>
                <a:ext uri="{FF2B5EF4-FFF2-40B4-BE49-F238E27FC236}">
                  <a16:creationId xmlns:a16="http://schemas.microsoft.com/office/drawing/2014/main" id="{229AFDFF-AE9F-35DA-44F0-C2DE31A640E7}"/>
                </a:ext>
              </a:extLst>
            </p:cNvPr>
            <p:cNvPicPr>
              <a:picLocks noChangeAspect="1"/>
            </p:cNvPicPr>
            <p:nvPr/>
          </p:nvPicPr>
          <p:blipFill>
            <a:blip r:embed="rId2"/>
            <a:stretch>
              <a:fillRect/>
            </a:stretch>
          </p:blipFill>
          <p:spPr>
            <a:xfrm>
              <a:off x="300106" y="1261163"/>
              <a:ext cx="5350418" cy="5424582"/>
            </a:xfrm>
            <a:prstGeom prst="rect">
              <a:avLst/>
            </a:prstGeom>
          </p:spPr>
        </p:pic>
        <p:sp>
          <p:nvSpPr>
            <p:cNvPr id="5" name="Rectangle 4">
              <a:extLst>
                <a:ext uri="{FF2B5EF4-FFF2-40B4-BE49-F238E27FC236}">
                  <a16:creationId xmlns:a16="http://schemas.microsoft.com/office/drawing/2014/main" id="{CBAE08C1-692D-78A7-08A2-6B8FAEB4EE53}"/>
                </a:ext>
              </a:extLst>
            </p:cNvPr>
            <p:cNvSpPr/>
            <p:nvPr/>
          </p:nvSpPr>
          <p:spPr>
            <a:xfrm>
              <a:off x="5251938" y="3243817"/>
              <a:ext cx="844062" cy="1539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B12919-29C7-F886-F490-2577767B60F6}"/>
                </a:ext>
              </a:extLst>
            </p:cNvPr>
            <p:cNvSpPr txBox="1"/>
            <p:nvPr/>
          </p:nvSpPr>
          <p:spPr>
            <a:xfrm>
              <a:off x="5251938" y="3079695"/>
              <a:ext cx="844062" cy="369332"/>
            </a:xfrm>
            <a:prstGeom prst="rect">
              <a:avLst/>
            </a:prstGeom>
            <a:noFill/>
          </p:spPr>
          <p:txBody>
            <a:bodyPr wrap="square" rtlCol="0">
              <a:spAutoFit/>
            </a:bodyPr>
            <a:lstStyle/>
            <a:p>
              <a:r>
                <a:rPr lang="en-US" dirty="0"/>
                <a:t>mut1</a:t>
              </a:r>
            </a:p>
          </p:txBody>
        </p:sp>
        <p:sp>
          <p:nvSpPr>
            <p:cNvPr id="7" name="TextBox 6">
              <a:extLst>
                <a:ext uri="{FF2B5EF4-FFF2-40B4-BE49-F238E27FC236}">
                  <a16:creationId xmlns:a16="http://schemas.microsoft.com/office/drawing/2014/main" id="{ABEF0B53-5A03-C75C-91F3-FB6FDDBADA4C}"/>
                </a:ext>
              </a:extLst>
            </p:cNvPr>
            <p:cNvSpPr txBox="1"/>
            <p:nvPr/>
          </p:nvSpPr>
          <p:spPr>
            <a:xfrm>
              <a:off x="5264272" y="3334699"/>
              <a:ext cx="844062" cy="369332"/>
            </a:xfrm>
            <a:prstGeom prst="rect">
              <a:avLst/>
            </a:prstGeom>
            <a:noFill/>
          </p:spPr>
          <p:txBody>
            <a:bodyPr wrap="square" rtlCol="0">
              <a:spAutoFit/>
            </a:bodyPr>
            <a:lstStyle/>
            <a:p>
              <a:r>
                <a:rPr lang="en-US" dirty="0"/>
                <a:t>mut2</a:t>
              </a:r>
            </a:p>
          </p:txBody>
        </p:sp>
        <p:sp>
          <p:nvSpPr>
            <p:cNvPr id="8" name="TextBox 7">
              <a:extLst>
                <a:ext uri="{FF2B5EF4-FFF2-40B4-BE49-F238E27FC236}">
                  <a16:creationId xmlns:a16="http://schemas.microsoft.com/office/drawing/2014/main" id="{9202C94F-40FB-437B-AFA0-C1F2649FC03B}"/>
                </a:ext>
              </a:extLst>
            </p:cNvPr>
            <p:cNvSpPr txBox="1"/>
            <p:nvPr/>
          </p:nvSpPr>
          <p:spPr>
            <a:xfrm>
              <a:off x="5252550" y="3604329"/>
              <a:ext cx="844062" cy="369332"/>
            </a:xfrm>
            <a:prstGeom prst="rect">
              <a:avLst/>
            </a:prstGeom>
            <a:noFill/>
          </p:spPr>
          <p:txBody>
            <a:bodyPr wrap="square" rtlCol="0">
              <a:spAutoFit/>
            </a:bodyPr>
            <a:lstStyle/>
            <a:p>
              <a:r>
                <a:rPr lang="en-US" dirty="0"/>
                <a:t>WT</a:t>
              </a:r>
            </a:p>
          </p:txBody>
        </p:sp>
        <p:sp>
          <p:nvSpPr>
            <p:cNvPr id="9" name="TextBox 8">
              <a:extLst>
                <a:ext uri="{FF2B5EF4-FFF2-40B4-BE49-F238E27FC236}">
                  <a16:creationId xmlns:a16="http://schemas.microsoft.com/office/drawing/2014/main" id="{627BD979-E872-1ECC-2E72-74DCFFAA525E}"/>
                </a:ext>
              </a:extLst>
            </p:cNvPr>
            <p:cNvSpPr txBox="1"/>
            <p:nvPr/>
          </p:nvSpPr>
          <p:spPr>
            <a:xfrm>
              <a:off x="5264274" y="3897405"/>
              <a:ext cx="844062" cy="369332"/>
            </a:xfrm>
            <a:prstGeom prst="rect">
              <a:avLst/>
            </a:prstGeom>
            <a:noFill/>
          </p:spPr>
          <p:txBody>
            <a:bodyPr wrap="square" rtlCol="0">
              <a:spAutoFit/>
            </a:bodyPr>
            <a:lstStyle/>
            <a:p>
              <a:r>
                <a:rPr lang="en-US" dirty="0"/>
                <a:t>WT</a:t>
              </a:r>
            </a:p>
          </p:txBody>
        </p:sp>
        <p:sp>
          <p:nvSpPr>
            <p:cNvPr id="10" name="TextBox 9">
              <a:extLst>
                <a:ext uri="{FF2B5EF4-FFF2-40B4-BE49-F238E27FC236}">
                  <a16:creationId xmlns:a16="http://schemas.microsoft.com/office/drawing/2014/main" id="{F6D38D4D-D00B-0B4F-D689-41EB92E98B68}"/>
                </a:ext>
              </a:extLst>
            </p:cNvPr>
            <p:cNvSpPr txBox="1"/>
            <p:nvPr/>
          </p:nvSpPr>
          <p:spPr>
            <a:xfrm>
              <a:off x="5252552" y="4166571"/>
              <a:ext cx="844062" cy="369332"/>
            </a:xfrm>
            <a:prstGeom prst="rect">
              <a:avLst/>
            </a:prstGeom>
            <a:noFill/>
          </p:spPr>
          <p:txBody>
            <a:bodyPr wrap="square" rtlCol="0">
              <a:spAutoFit/>
            </a:bodyPr>
            <a:lstStyle/>
            <a:p>
              <a:r>
                <a:rPr lang="en-US" dirty="0"/>
                <a:t>WT</a:t>
              </a:r>
            </a:p>
          </p:txBody>
        </p:sp>
      </p:grpSp>
    </p:spTree>
    <p:extLst>
      <p:ext uri="{BB962C8B-B14F-4D97-AF65-F5344CB8AC3E}">
        <p14:creationId xmlns:p14="http://schemas.microsoft.com/office/powerpoint/2010/main" val="152700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590257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3</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2135821"/>
            <a:ext cx="4679745" cy="1329595"/>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Chemical pollutants during pregnancy contributing to autism in children</a:t>
            </a:r>
          </a:p>
        </p:txBody>
      </p:sp>
    </p:spTree>
    <p:extLst>
      <p:ext uri="{BB962C8B-B14F-4D97-AF65-F5344CB8AC3E}">
        <p14:creationId xmlns:p14="http://schemas.microsoft.com/office/powerpoint/2010/main" val="764472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661270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Ask a specific question</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1692623"/>
            <a:ext cx="4679745" cy="2215991"/>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Do the pregnant women with more chemical pollutants in the blood have more autistic children?</a:t>
            </a:r>
          </a:p>
        </p:txBody>
      </p:sp>
    </p:spTree>
    <p:extLst>
      <p:ext uri="{BB962C8B-B14F-4D97-AF65-F5344CB8AC3E}">
        <p14:creationId xmlns:p14="http://schemas.microsoft.com/office/powerpoint/2010/main" val="274445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76563" y="128189"/>
            <a:ext cx="11351184" cy="646331"/>
          </a:xfrm>
          <a:prstGeom prst="rect">
            <a:avLst/>
          </a:prstGeom>
        </p:spPr>
        <p:txBody>
          <a:bodyPr wrap="non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2. Understand the system you are going to study</a:t>
            </a:r>
            <a:endParaRPr lang="en-US" sz="3600" dirty="0">
              <a:solidFill>
                <a:srgbClr val="14A1D4"/>
              </a:solidFill>
              <a:latin typeface="Poppins" pitchFamily="2" charset="77"/>
              <a:ea typeface="Helvetica Neue Light" panose="02000403000000020004" pitchFamily="2" charset="0"/>
              <a:cs typeface="Poppins" pitchFamily="2" charset="77"/>
            </a:endParaRPr>
          </a:p>
        </p:txBody>
      </p:sp>
      <p:grpSp>
        <p:nvGrpSpPr>
          <p:cNvPr id="22" name="Group 21">
            <a:extLst>
              <a:ext uri="{FF2B5EF4-FFF2-40B4-BE49-F238E27FC236}">
                <a16:creationId xmlns:a16="http://schemas.microsoft.com/office/drawing/2014/main" id="{B979FCF1-66B4-BD41-BF21-27384CF41A3E}"/>
              </a:ext>
            </a:extLst>
          </p:cNvPr>
          <p:cNvGrpSpPr/>
          <p:nvPr/>
        </p:nvGrpSpPr>
        <p:grpSpPr>
          <a:xfrm>
            <a:off x="944879" y="1653906"/>
            <a:ext cx="9265920" cy="3581580"/>
            <a:chOff x="462279" y="1250412"/>
            <a:chExt cx="9265920" cy="3581580"/>
          </a:xfrm>
        </p:grpSpPr>
        <p:grpSp>
          <p:nvGrpSpPr>
            <p:cNvPr id="14" name="Group 13">
              <a:extLst>
                <a:ext uri="{FF2B5EF4-FFF2-40B4-BE49-F238E27FC236}">
                  <a16:creationId xmlns:a16="http://schemas.microsoft.com/office/drawing/2014/main" id="{9E197EFE-9650-0D48-808E-3EB2F4F4F653}"/>
                </a:ext>
              </a:extLst>
            </p:cNvPr>
            <p:cNvGrpSpPr/>
            <p:nvPr/>
          </p:nvGrpSpPr>
          <p:grpSpPr>
            <a:xfrm>
              <a:off x="482599" y="1250412"/>
              <a:ext cx="9042401" cy="3550188"/>
              <a:chOff x="1220733" y="2095500"/>
              <a:chExt cx="9042401" cy="3550188"/>
            </a:xfrm>
          </p:grpSpPr>
          <p:cxnSp>
            <p:nvCxnSpPr>
              <p:cNvPr id="5" name="Straight Connector 4">
                <a:extLst>
                  <a:ext uri="{FF2B5EF4-FFF2-40B4-BE49-F238E27FC236}">
                    <a16:creationId xmlns:a16="http://schemas.microsoft.com/office/drawing/2014/main" id="{70B1245F-CFE9-CD4D-BEBB-14956D6CE7CC}"/>
                  </a:ext>
                </a:extLst>
              </p:cNvPr>
              <p:cNvCxnSpPr>
                <a:cxnSpLocks/>
              </p:cNvCxnSpPr>
              <p:nvPr/>
            </p:nvCxnSpPr>
            <p:spPr>
              <a:xfrm>
                <a:off x="5581650" y="2095500"/>
                <a:ext cx="0" cy="355018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3B0611-B34A-8B4E-AB23-6CE29C4513DC}"/>
                  </a:ext>
                </a:extLst>
              </p:cNvPr>
              <p:cNvCxnSpPr>
                <a:cxnSpLocks/>
              </p:cNvCxnSpPr>
              <p:nvPr/>
            </p:nvCxnSpPr>
            <p:spPr>
              <a:xfrm flipH="1">
                <a:off x="1220733" y="2743200"/>
                <a:ext cx="9042401"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CFE7E0-A614-CF43-8E48-7C1A3AAD4FA6}"/>
                  </a:ext>
                </a:extLst>
              </p:cNvPr>
              <p:cNvSpPr txBox="1"/>
              <p:nvPr/>
            </p:nvSpPr>
            <p:spPr>
              <a:xfrm>
                <a:off x="6169989" y="2104698"/>
                <a:ext cx="3163045"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Experimental studies</a:t>
                </a:r>
              </a:p>
            </p:txBody>
          </p:sp>
          <p:sp>
            <p:nvSpPr>
              <p:cNvPr id="11" name="TextBox 10">
                <a:extLst>
                  <a:ext uri="{FF2B5EF4-FFF2-40B4-BE49-F238E27FC236}">
                    <a16:creationId xmlns:a16="http://schemas.microsoft.com/office/drawing/2014/main" id="{65175083-F9DF-CB46-951E-667F949B53BD}"/>
                  </a:ext>
                </a:extLst>
              </p:cNvPr>
              <p:cNvSpPr txBox="1"/>
              <p:nvPr/>
            </p:nvSpPr>
            <p:spPr>
              <a:xfrm>
                <a:off x="1429706" y="2095500"/>
                <a:ext cx="3275256"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Observational studies</a:t>
                </a:r>
              </a:p>
            </p:txBody>
          </p:sp>
        </p:grpSp>
        <p:sp>
          <p:nvSpPr>
            <p:cNvPr id="16" name="TextBox 15">
              <a:extLst>
                <a:ext uri="{FF2B5EF4-FFF2-40B4-BE49-F238E27FC236}">
                  <a16:creationId xmlns:a16="http://schemas.microsoft.com/office/drawing/2014/main" id="{A481B8D2-CE04-1E43-A69C-8A2DC522009E}"/>
                </a:ext>
              </a:extLst>
            </p:cNvPr>
            <p:cNvSpPr txBox="1"/>
            <p:nvPr/>
          </p:nvSpPr>
          <p:spPr>
            <a:xfrm>
              <a:off x="462279" y="2031225"/>
              <a:ext cx="4421181"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don’t assign exposure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Observing what is already happening</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No establishing cause-effect</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Ex. Case-controls, cohort</a:t>
              </a:r>
            </a:p>
          </p:txBody>
        </p:sp>
        <p:sp>
          <p:nvSpPr>
            <p:cNvPr id="17" name="TextBox 16">
              <a:extLst>
                <a:ext uri="{FF2B5EF4-FFF2-40B4-BE49-F238E27FC236}">
                  <a16:creationId xmlns:a16="http://schemas.microsoft.com/office/drawing/2014/main" id="{CA014ED8-D49F-2148-A1D5-7497CC23AE9B}"/>
                </a:ext>
              </a:extLst>
            </p:cNvPr>
            <p:cNvSpPr txBox="1"/>
            <p:nvPr/>
          </p:nvSpPr>
          <p:spPr>
            <a:xfrm>
              <a:off x="5380941" y="2031225"/>
              <a:ext cx="4347258"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manipulate factors</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Create a treatment and compare the response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Changes cause an effect</a:t>
              </a:r>
            </a:p>
            <a:p>
              <a:endParaRPr lang="en-US" sz="2200" dirty="0">
                <a:latin typeface="Helvetica Neue Light" panose="02000403000000020004" pitchFamily="2" charset="0"/>
                <a:ea typeface="Helvetica Neue Light" panose="02000403000000020004" pitchFamily="2" charset="0"/>
              </a:endParaRPr>
            </a:p>
            <a:p>
              <a:r>
                <a:rPr lang="en-US" sz="2200" dirty="0" err="1">
                  <a:latin typeface="Helvetica Neue Light" panose="02000403000000020004" pitchFamily="2" charset="0"/>
                  <a:ea typeface="Helvetica Neue Light" panose="02000403000000020004" pitchFamily="2" charset="0"/>
                </a:rPr>
                <a:t>Ex.Clinical</a:t>
              </a:r>
              <a:r>
                <a:rPr lang="en-US" sz="2200" dirty="0">
                  <a:latin typeface="Helvetica Neue Light" panose="02000403000000020004" pitchFamily="2" charset="0"/>
                  <a:ea typeface="Helvetica Neue Light" panose="02000403000000020004" pitchFamily="2" charset="0"/>
                </a:rPr>
                <a:t> trials</a:t>
              </a:r>
            </a:p>
          </p:txBody>
        </p:sp>
      </p:grpSp>
    </p:spTree>
    <p:extLst>
      <p:ext uri="{BB962C8B-B14F-4D97-AF65-F5344CB8AC3E}">
        <p14:creationId xmlns:p14="http://schemas.microsoft.com/office/powerpoint/2010/main" val="12475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7536037" cy="707886"/>
          </a:xfrm>
          <a:prstGeom prst="rect">
            <a:avLst/>
          </a:prstGeom>
        </p:spPr>
        <p:txBody>
          <a:bodyPr wrap="none">
            <a:spAutoFit/>
          </a:bodyPr>
          <a:lstStyle/>
          <a:p>
            <a:r>
              <a:rPr lang="en" sz="4000" dirty="0">
                <a:solidFill>
                  <a:srgbClr val="14A1D4"/>
                </a:solidFill>
                <a:latin typeface="Poppins" pitchFamily="2" charset="77"/>
                <a:ea typeface="Helvetica Neue Light" panose="02000403000000020004" pitchFamily="2" charset="0"/>
                <a:cs typeface="Poppins" pitchFamily="2" charset="77"/>
              </a:rPr>
              <a:t>3. Formulate your hypothesis</a:t>
            </a:r>
            <a:endParaRPr lang="en-US" sz="4000" dirty="0">
              <a:solidFill>
                <a:srgbClr val="14A1D4"/>
              </a:solidFill>
              <a:latin typeface="Poppins" pitchFamily="2" charset="77"/>
              <a:cs typeface="Poppins" pitchFamily="2" charset="77"/>
            </a:endParaRPr>
          </a:p>
        </p:txBody>
      </p:sp>
      <p:sp>
        <p:nvSpPr>
          <p:cNvPr id="2" name="Rectangle 1">
            <a:extLst>
              <a:ext uri="{FF2B5EF4-FFF2-40B4-BE49-F238E27FC236}">
                <a16:creationId xmlns:a16="http://schemas.microsoft.com/office/drawing/2014/main" id="{EE6C84F2-94D9-4F63-4445-3C1C9CD932AD}"/>
              </a:ext>
            </a:extLst>
          </p:cNvPr>
          <p:cNvSpPr/>
          <p:nvPr/>
        </p:nvSpPr>
        <p:spPr>
          <a:xfrm>
            <a:off x="237217" y="1520785"/>
            <a:ext cx="11182870" cy="1938992"/>
          </a:xfrm>
          <a:prstGeom prst="rect">
            <a:avLst/>
          </a:prstGeom>
        </p:spPr>
        <p:txBody>
          <a:bodyPr wrap="square">
            <a:spAutoFit/>
          </a:bodyPr>
          <a:lstStyle/>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amount of chemical pollutants in the blood of pregnant women negatively affect the fetal brain development and increase the risk of autism in children.</a:t>
            </a:r>
          </a:p>
          <a:p>
            <a:pPr marL="457200" indent="-457200">
              <a:buAutoNum type="arabicPeriod"/>
            </a:pPr>
            <a:endParaRPr lang="en-US" sz="2400" dirty="0">
              <a:latin typeface="Helvetica Neue Light" panose="02000403000000020004" pitchFamily="2" charset="0"/>
              <a:ea typeface="Helvetica Neue Light" panose="02000403000000020004" pitchFamily="2" charset="0"/>
            </a:endParaRPr>
          </a:p>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mother exposed to more pollutants will have more autistic children than mother less exposed to pollutants.</a:t>
            </a:r>
          </a:p>
        </p:txBody>
      </p:sp>
      <p:sp>
        <p:nvSpPr>
          <p:cNvPr id="6" name="TextBox 5">
            <a:extLst>
              <a:ext uri="{FF2B5EF4-FFF2-40B4-BE49-F238E27FC236}">
                <a16:creationId xmlns:a16="http://schemas.microsoft.com/office/drawing/2014/main" id="{BBCE7584-DE8D-6D82-DC38-98B071599ACE}"/>
              </a:ext>
            </a:extLst>
          </p:cNvPr>
          <p:cNvSpPr txBox="1"/>
          <p:nvPr/>
        </p:nvSpPr>
        <p:spPr>
          <a:xfrm>
            <a:off x="237217" y="4460396"/>
            <a:ext cx="11182870" cy="1938992"/>
          </a:xfrm>
          <a:prstGeom prst="rect">
            <a:avLst/>
          </a:prstGeom>
          <a:noFill/>
        </p:spPr>
        <p:txBody>
          <a:bodyPr wrap="square">
            <a:spAutoFit/>
          </a:bodyPr>
          <a:lstStyle/>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0</a:t>
            </a:r>
            <a:r>
              <a:rPr lang="en-US" sz="2400" b="1" dirty="0">
                <a:effectLst/>
                <a:latin typeface="Helvetica Neue Light" panose="02000403000000020004" pitchFamily="2" charset="0"/>
                <a:ea typeface="Helvetica Neue Light" panose="02000403000000020004" pitchFamily="2" charset="0"/>
              </a:rPr>
              <a:t>: </a:t>
            </a:r>
            <a:r>
              <a:rPr lang="en-US" sz="2400" dirty="0">
                <a:effectLst/>
                <a:latin typeface="Helvetica Neue Light" panose="02000403000000020004" pitchFamily="2" charset="0"/>
                <a:ea typeface="Helvetica Neue Light" panose="02000403000000020004" pitchFamily="2" charset="0"/>
              </a:rPr>
              <a:t>The pollutants exposure in the blood during pregnancy has no effect on the fetal brain development.</a:t>
            </a:r>
          </a:p>
          <a:p>
            <a:pPr marL="342900" indent="-342900" algn="l">
              <a:buFont typeface="Courier New" panose="02070309020205020404" pitchFamily="49" charset="0"/>
              <a:buChar char="o"/>
            </a:pPr>
            <a:endParaRPr lang="en-US" sz="2400" dirty="0">
              <a:effectLst/>
              <a:latin typeface="Helvetica Neue Light" panose="02000403000000020004" pitchFamily="2" charset="0"/>
              <a:ea typeface="Helvetica Neue Light" panose="02000403000000020004" pitchFamily="2" charset="0"/>
            </a:endParaRPr>
          </a:p>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1</a:t>
            </a:r>
            <a:r>
              <a:rPr lang="en-US" sz="2400" dirty="0">
                <a:effectLst/>
                <a:latin typeface="Helvetica Neue Light" panose="02000403000000020004" pitchFamily="2" charset="0"/>
                <a:ea typeface="Helvetica Neue Light" panose="02000403000000020004" pitchFamily="2" charset="0"/>
              </a:rPr>
              <a:t>:  The pollutants exposure in the blood during pregnancy has a negative effect on the fetal brain development.</a:t>
            </a:r>
          </a:p>
        </p:txBody>
      </p:sp>
      <p:sp>
        <p:nvSpPr>
          <p:cNvPr id="13" name="TextBox 12">
            <a:extLst>
              <a:ext uri="{FF2B5EF4-FFF2-40B4-BE49-F238E27FC236}">
                <a16:creationId xmlns:a16="http://schemas.microsoft.com/office/drawing/2014/main" id="{45DCF4E3-12E2-2B78-048B-81C171274A1C}"/>
              </a:ext>
            </a:extLst>
          </p:cNvPr>
          <p:cNvSpPr txBox="1"/>
          <p:nvPr/>
        </p:nvSpPr>
        <p:spPr>
          <a:xfrm>
            <a:off x="122917" y="3636921"/>
            <a:ext cx="11617326" cy="646331"/>
          </a:xfrm>
          <a:prstGeom prst="rect">
            <a:avLst/>
          </a:prstGeom>
          <a:noFill/>
        </p:spPr>
        <p:txBody>
          <a:bodyPr wrap="squar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and then write a null and alternative hypothesis</a:t>
            </a:r>
            <a:endParaRPr lang="en-US" sz="3600" dirty="0"/>
          </a:p>
        </p:txBody>
      </p:sp>
    </p:spTree>
    <p:extLst>
      <p:ext uri="{BB962C8B-B14F-4D97-AF65-F5344CB8AC3E}">
        <p14:creationId xmlns:p14="http://schemas.microsoft.com/office/powerpoint/2010/main" val="36533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5EEFE9-A697-DD4F-A49C-F55E1937B5CA}"/>
              </a:ext>
            </a:extLst>
          </p:cNvPr>
          <p:cNvSpPr>
            <a:spLocks noGrp="1"/>
          </p:cNvSpPr>
          <p:nvPr>
            <p:ph type="title"/>
          </p:nvPr>
        </p:nvSpPr>
        <p:spPr>
          <a:xfrm>
            <a:off x="838200" y="688070"/>
            <a:ext cx="10515600" cy="679673"/>
          </a:xfrm>
        </p:spPr>
        <p:txBody>
          <a:bodyPr/>
          <a:lstStyle/>
          <a:p>
            <a:r>
              <a:rPr lang="en" sz="4800" b="0" dirty="0">
                <a:latin typeface="Poppins" pitchFamily="2" charset="77"/>
                <a:ea typeface="Helvetica Neue Light" panose="02000403000000020004" pitchFamily="2" charset="0"/>
                <a:cs typeface="Poppins" pitchFamily="2" charset="77"/>
              </a:rPr>
              <a:t>Introductions</a:t>
            </a:r>
            <a:endParaRPr lang="en-US" sz="4800" b="0" dirty="0"/>
          </a:p>
        </p:txBody>
      </p:sp>
      <p:sp>
        <p:nvSpPr>
          <p:cNvPr id="9" name="Google Shape;120;p29">
            <a:extLst>
              <a:ext uri="{FF2B5EF4-FFF2-40B4-BE49-F238E27FC236}">
                <a16:creationId xmlns:a16="http://schemas.microsoft.com/office/drawing/2014/main" id="{75C4F977-DFC5-804D-B61D-493AB54FD749}"/>
              </a:ext>
            </a:extLst>
          </p:cNvPr>
          <p:cNvSpPr txBox="1">
            <a:spLocks/>
          </p:cNvSpPr>
          <p:nvPr/>
        </p:nvSpPr>
        <p:spPr>
          <a:xfrm>
            <a:off x="838200" y="1825625"/>
            <a:ext cx="10515600" cy="4351200"/>
          </a:xfrm>
          <a:prstGeom prst="rect">
            <a:avLst/>
          </a:prstGeom>
        </p:spPr>
        <p:txBody>
          <a:bodyPr spcFirstLastPara="1" vert="horz" wrap="square" lIns="0" tIns="0" rIns="0" bIns="0" rtlCol="0" anchor="t" anchorCtr="0">
            <a:normAutofit/>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Michela </a:t>
            </a:r>
            <a:r>
              <a:rPr lang="en-US" sz="3000" dirty="0" err="1">
                <a:latin typeface="Helvetica Neue Light" panose="02000403000000020004" pitchFamily="2" charset="0"/>
                <a:ea typeface="Helvetica Neue Light" panose="02000403000000020004" pitchFamily="2" charset="0"/>
                <a:cs typeface="Arial"/>
                <a:sym typeface="Arial"/>
              </a:rPr>
              <a:t>Traglia</a:t>
            </a:r>
            <a:endParaRPr lang="en-US" sz="30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2400" dirty="0">
                <a:latin typeface="Helvetica Neue Light" panose="02000403000000020004" pitchFamily="2" charset="0"/>
                <a:ea typeface="Helvetica Neue Light" panose="02000403000000020004" pitchFamily="2" charset="0"/>
                <a:cs typeface="Arial"/>
                <a:sym typeface="Arial"/>
              </a:rPr>
              <a:t>Statistician III</a:t>
            </a:r>
          </a:p>
          <a:p>
            <a:pPr marL="609585">
              <a:spcBef>
                <a:spcPts val="1333"/>
              </a:spcBef>
            </a:pPr>
            <a:endParaRPr lang="en-US" sz="24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Reuben Thomas</a:t>
            </a:r>
          </a:p>
          <a:p>
            <a:pPr marL="609585">
              <a:spcBef>
                <a:spcPts val="1333"/>
              </a:spcBef>
              <a:buClr>
                <a:schemeClr val="dk1"/>
              </a:buClr>
              <a:buSzPct val="55000"/>
            </a:pPr>
            <a:r>
              <a:rPr lang="en-US" sz="2400" dirty="0">
                <a:latin typeface="Helvetica Neue Light" panose="02000403000000020004" pitchFamily="2" charset="0"/>
                <a:ea typeface="Helvetica Neue Light" panose="02000403000000020004" pitchFamily="2" charset="0"/>
                <a:cs typeface="Arial"/>
                <a:sym typeface="Arial"/>
              </a:rPr>
              <a:t>Associate Core Director  </a:t>
            </a:r>
          </a:p>
          <a:p>
            <a:pPr marL="609585">
              <a:spcBef>
                <a:spcPts val="1333"/>
              </a:spcBef>
            </a:pPr>
            <a:endParaRPr lang="en-US" sz="2667"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07536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1C9907-E4BE-734A-8308-04EBAF0EFA9F}"/>
              </a:ext>
            </a:extLst>
          </p:cNvPr>
          <p:cNvSpPr/>
          <p:nvPr/>
        </p:nvSpPr>
        <p:spPr>
          <a:xfrm>
            <a:off x="366079" y="268377"/>
            <a:ext cx="9175910"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4. Consider the variables of interest</a:t>
            </a:r>
          </a:p>
        </p:txBody>
      </p:sp>
      <p:pic>
        <p:nvPicPr>
          <p:cNvPr id="4" name="Picture 3">
            <a:extLst>
              <a:ext uri="{FF2B5EF4-FFF2-40B4-BE49-F238E27FC236}">
                <a16:creationId xmlns:a16="http://schemas.microsoft.com/office/drawing/2014/main" id="{68EA7E3F-95D9-C94B-BC90-371CB6576F60}"/>
              </a:ext>
            </a:extLst>
          </p:cNvPr>
          <p:cNvPicPr>
            <a:picLocks noChangeAspect="1"/>
          </p:cNvPicPr>
          <p:nvPr/>
        </p:nvPicPr>
        <p:blipFill>
          <a:blip r:embed="rId2"/>
          <a:stretch>
            <a:fillRect/>
          </a:stretch>
        </p:blipFill>
        <p:spPr>
          <a:xfrm>
            <a:off x="366079" y="1133613"/>
            <a:ext cx="8864316" cy="2961309"/>
          </a:xfrm>
          <a:prstGeom prst="rect">
            <a:avLst/>
          </a:prstGeom>
        </p:spPr>
      </p:pic>
      <p:sp>
        <p:nvSpPr>
          <p:cNvPr id="5" name="Rectangle 4">
            <a:extLst>
              <a:ext uri="{FF2B5EF4-FFF2-40B4-BE49-F238E27FC236}">
                <a16:creationId xmlns:a16="http://schemas.microsoft.com/office/drawing/2014/main" id="{304670F4-2EE6-B542-96A9-C0DB4BA53F24}"/>
              </a:ext>
            </a:extLst>
          </p:cNvPr>
          <p:cNvSpPr/>
          <p:nvPr/>
        </p:nvSpPr>
        <p:spPr>
          <a:xfrm>
            <a:off x="9835265" y="6611779"/>
            <a:ext cx="2356735" cy="246221"/>
          </a:xfrm>
          <a:prstGeom prst="rect">
            <a:avLst/>
          </a:prstGeom>
        </p:spPr>
        <p:txBody>
          <a:bodyPr wrap="none">
            <a:spAutoFit/>
          </a:bodyPr>
          <a:lstStyle/>
          <a:p>
            <a:r>
              <a:rPr lang="en-US" sz="1000" dirty="0">
                <a:latin typeface="Poppins" pitchFamily="2" charset="77"/>
                <a:cs typeface="Poppins" pitchFamily="2" charset="77"/>
              </a:rPr>
              <a:t>Image source: by Hannah Bonville</a:t>
            </a:r>
          </a:p>
        </p:txBody>
      </p:sp>
      <p:pic>
        <p:nvPicPr>
          <p:cNvPr id="9" name="Picture 8">
            <a:extLst>
              <a:ext uri="{FF2B5EF4-FFF2-40B4-BE49-F238E27FC236}">
                <a16:creationId xmlns:a16="http://schemas.microsoft.com/office/drawing/2014/main" id="{DF0705B2-36ED-33B0-0C72-4C6AFA3A10A3}"/>
              </a:ext>
            </a:extLst>
          </p:cNvPr>
          <p:cNvPicPr>
            <a:picLocks noChangeAspect="1"/>
          </p:cNvPicPr>
          <p:nvPr/>
        </p:nvPicPr>
        <p:blipFill rotWithShape="1">
          <a:blip r:embed="rId3"/>
          <a:srcRect l="53440"/>
          <a:stretch/>
        </p:blipFill>
        <p:spPr>
          <a:xfrm>
            <a:off x="6345143" y="4075467"/>
            <a:ext cx="1894717" cy="2557127"/>
          </a:xfrm>
          <a:prstGeom prst="rect">
            <a:avLst/>
          </a:prstGeom>
        </p:spPr>
      </p:pic>
      <p:pic>
        <p:nvPicPr>
          <p:cNvPr id="10" name="Picture 9">
            <a:extLst>
              <a:ext uri="{FF2B5EF4-FFF2-40B4-BE49-F238E27FC236}">
                <a16:creationId xmlns:a16="http://schemas.microsoft.com/office/drawing/2014/main" id="{3E60F246-0F8A-022A-81AE-C59F13673057}"/>
              </a:ext>
            </a:extLst>
          </p:cNvPr>
          <p:cNvPicPr>
            <a:picLocks noChangeAspect="1"/>
          </p:cNvPicPr>
          <p:nvPr/>
        </p:nvPicPr>
        <p:blipFill rotWithShape="1">
          <a:blip r:embed="rId3"/>
          <a:srcRect r="52236"/>
          <a:stretch/>
        </p:blipFill>
        <p:spPr>
          <a:xfrm>
            <a:off x="779857" y="4028197"/>
            <a:ext cx="1963821" cy="2583582"/>
          </a:xfrm>
          <a:prstGeom prst="rect">
            <a:avLst/>
          </a:prstGeom>
        </p:spPr>
      </p:pic>
      <p:sp>
        <p:nvSpPr>
          <p:cNvPr id="2" name="TextBox 1">
            <a:extLst>
              <a:ext uri="{FF2B5EF4-FFF2-40B4-BE49-F238E27FC236}">
                <a16:creationId xmlns:a16="http://schemas.microsoft.com/office/drawing/2014/main" id="{2DEEB93A-A704-BBF3-E32C-A0673BD5CC31}"/>
              </a:ext>
            </a:extLst>
          </p:cNvPr>
          <p:cNvSpPr txBox="1"/>
          <p:nvPr/>
        </p:nvSpPr>
        <p:spPr>
          <a:xfrm>
            <a:off x="8286826" y="5003020"/>
            <a:ext cx="1938992"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Autism in children</a:t>
            </a:r>
          </a:p>
        </p:txBody>
      </p:sp>
      <p:sp>
        <p:nvSpPr>
          <p:cNvPr id="6" name="TextBox 5">
            <a:extLst>
              <a:ext uri="{FF2B5EF4-FFF2-40B4-BE49-F238E27FC236}">
                <a16:creationId xmlns:a16="http://schemas.microsoft.com/office/drawing/2014/main" id="{F5243E4F-BA7B-CF52-3A8A-BF46DDB4E2B0}"/>
              </a:ext>
            </a:extLst>
          </p:cNvPr>
          <p:cNvSpPr txBox="1"/>
          <p:nvPr/>
        </p:nvSpPr>
        <p:spPr>
          <a:xfrm>
            <a:off x="2743678" y="5014865"/>
            <a:ext cx="2585003"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Pollutants measurement</a:t>
            </a:r>
          </a:p>
        </p:txBody>
      </p:sp>
    </p:spTree>
    <p:extLst>
      <p:ext uri="{BB962C8B-B14F-4D97-AF65-F5344CB8AC3E}">
        <p14:creationId xmlns:p14="http://schemas.microsoft.com/office/powerpoint/2010/main" val="291435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26A68-5600-DD41-EE2C-FF7D9B9A6A40}"/>
              </a:ext>
            </a:extLst>
          </p:cNvPr>
          <p:cNvSpPr/>
          <p:nvPr/>
        </p:nvSpPr>
        <p:spPr>
          <a:xfrm>
            <a:off x="144319" y="5656115"/>
            <a:ext cx="12261556" cy="769441"/>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In an </a:t>
            </a:r>
            <a:r>
              <a:rPr lang="en-US" sz="2200" u="sng" dirty="0">
                <a:latin typeface="Helvetica Neue Light" panose="02000403000000020004" pitchFamily="2" charset="0"/>
                <a:ea typeface="Helvetica Neue Light" panose="02000403000000020004" pitchFamily="2" charset="0"/>
              </a:rPr>
              <a:t>experiment</a:t>
            </a:r>
            <a:r>
              <a:rPr lang="en-US" sz="2200" dirty="0">
                <a:latin typeface="Helvetica Neue Light" panose="02000403000000020004" pitchFamily="2" charset="0"/>
                <a:ea typeface="Helvetica Neue Light" panose="02000403000000020004" pitchFamily="2" charset="0"/>
              </a:rPr>
              <a:t>, you manipulate an independent variable to study </a:t>
            </a:r>
            <a:r>
              <a:rPr lang="en-US" sz="2200" u="sng" dirty="0">
                <a:latin typeface="Helvetica Neue Light" panose="02000403000000020004" pitchFamily="2" charset="0"/>
                <a:ea typeface="Helvetica Neue Light" panose="02000403000000020004" pitchFamily="2" charset="0"/>
              </a:rPr>
              <a:t>its effects </a:t>
            </a:r>
            <a:r>
              <a:rPr lang="en-US" sz="2200" dirty="0">
                <a:latin typeface="Helvetica Neue Light" panose="02000403000000020004" pitchFamily="2" charset="0"/>
                <a:ea typeface="Helvetica Neue Light" panose="02000403000000020004" pitchFamily="2" charset="0"/>
              </a:rPr>
              <a:t>on a dependent variable (response)</a:t>
            </a:r>
          </a:p>
        </p:txBody>
      </p:sp>
      <p:sp>
        <p:nvSpPr>
          <p:cNvPr id="5" name="TextBox 4">
            <a:extLst>
              <a:ext uri="{FF2B5EF4-FFF2-40B4-BE49-F238E27FC236}">
                <a16:creationId xmlns:a16="http://schemas.microsoft.com/office/drawing/2014/main" id="{B335941B-570F-5B9A-FA09-724118F71395}"/>
              </a:ext>
            </a:extLst>
          </p:cNvPr>
          <p:cNvSpPr txBox="1"/>
          <p:nvPr/>
        </p:nvSpPr>
        <p:spPr>
          <a:xfrm>
            <a:off x="2364301" y="3034192"/>
            <a:ext cx="1489510" cy="1477328"/>
          </a:xfrm>
          <a:prstGeom prst="rect">
            <a:avLst/>
          </a:prstGeom>
          <a:noFill/>
        </p:spPr>
        <p:txBody>
          <a:bodyPr wrap="none" rtlCol="0">
            <a:spAutoFit/>
          </a:bodyPr>
          <a:lstStyle/>
          <a:p>
            <a:pPr algn="ctr"/>
            <a:r>
              <a:rPr lang="en-US" dirty="0">
                <a:latin typeface="Poppins" pitchFamily="2" charset="77"/>
                <a:cs typeface="Poppins" pitchFamily="2" charset="77"/>
              </a:rPr>
              <a:t>Risk factors</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Genotype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X </a:t>
            </a:r>
          </a:p>
        </p:txBody>
      </p:sp>
      <p:sp>
        <p:nvSpPr>
          <p:cNvPr id="6" name="TextBox 5">
            <a:extLst>
              <a:ext uri="{FF2B5EF4-FFF2-40B4-BE49-F238E27FC236}">
                <a16:creationId xmlns:a16="http://schemas.microsoft.com/office/drawing/2014/main" id="{E5FEA6CE-CEB5-8338-F374-F8DECB11E8D1}"/>
              </a:ext>
            </a:extLst>
          </p:cNvPr>
          <p:cNvSpPr txBox="1"/>
          <p:nvPr/>
        </p:nvSpPr>
        <p:spPr>
          <a:xfrm>
            <a:off x="7679354" y="3034192"/>
            <a:ext cx="2148345" cy="1477328"/>
          </a:xfrm>
          <a:prstGeom prst="rect">
            <a:avLst/>
          </a:prstGeom>
          <a:noFill/>
        </p:spPr>
        <p:txBody>
          <a:bodyPr wrap="none" rtlCol="0">
            <a:spAutoFit/>
          </a:bodyPr>
          <a:lstStyle/>
          <a:p>
            <a:pPr algn="ctr"/>
            <a:r>
              <a:rPr lang="en-US" dirty="0">
                <a:latin typeface="Poppins" pitchFamily="2" charset="77"/>
                <a:cs typeface="Poppins" pitchFamily="2" charset="77"/>
              </a:rPr>
              <a:t>Disease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Gene expression </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Y</a:t>
            </a:r>
          </a:p>
        </p:txBody>
      </p:sp>
      <p:pic>
        <p:nvPicPr>
          <p:cNvPr id="8" name="Picture 7">
            <a:extLst>
              <a:ext uri="{FF2B5EF4-FFF2-40B4-BE49-F238E27FC236}">
                <a16:creationId xmlns:a16="http://schemas.microsoft.com/office/drawing/2014/main" id="{8AB3D0FD-9A40-46FF-DE83-B83BF1ED69A8}"/>
              </a:ext>
            </a:extLst>
          </p:cNvPr>
          <p:cNvPicPr>
            <a:picLocks noChangeAspect="1"/>
          </p:cNvPicPr>
          <p:nvPr/>
        </p:nvPicPr>
        <p:blipFill>
          <a:blip r:embed="rId2"/>
          <a:stretch>
            <a:fillRect/>
          </a:stretch>
        </p:blipFill>
        <p:spPr>
          <a:xfrm>
            <a:off x="318274" y="1777856"/>
            <a:ext cx="11555451" cy="945446"/>
          </a:xfrm>
          <a:prstGeom prst="rect">
            <a:avLst/>
          </a:prstGeom>
        </p:spPr>
      </p:pic>
      <p:sp>
        <p:nvSpPr>
          <p:cNvPr id="9" name="Rectangle 8">
            <a:extLst>
              <a:ext uri="{FF2B5EF4-FFF2-40B4-BE49-F238E27FC236}">
                <a16:creationId xmlns:a16="http://schemas.microsoft.com/office/drawing/2014/main" id="{65E6B72A-1F05-F348-9C52-79C8B81FABD2}"/>
              </a:ext>
            </a:extLst>
          </p:cNvPr>
          <p:cNvSpPr/>
          <p:nvPr/>
        </p:nvSpPr>
        <p:spPr>
          <a:xfrm>
            <a:off x="144319" y="90321"/>
            <a:ext cx="12047681" cy="1015663"/>
          </a:xfrm>
          <a:prstGeom prst="rect">
            <a:avLst/>
          </a:prstGeom>
        </p:spPr>
        <p:txBody>
          <a:bodyPr wrap="square">
            <a:spAutoFit/>
          </a:bodyPr>
          <a:lstStyle/>
          <a:p>
            <a:r>
              <a:rPr lang="en-US" sz="3000" i="0" dirty="0">
                <a:solidFill>
                  <a:srgbClr val="14A1D4"/>
                </a:solidFill>
                <a:effectLst/>
                <a:latin typeface=""/>
              </a:rPr>
              <a:t>Experimental design is used to establish the effect an independent variable has on a dependent variable.</a:t>
            </a:r>
            <a:endParaRPr lang="en-US" sz="3000" dirty="0">
              <a:solidFill>
                <a:srgbClr val="14A1D4"/>
              </a:solidFill>
              <a:latin typeface=""/>
            </a:endParaRPr>
          </a:p>
        </p:txBody>
      </p:sp>
    </p:spTree>
    <p:extLst>
      <p:ext uri="{BB962C8B-B14F-4D97-AF65-F5344CB8AC3E}">
        <p14:creationId xmlns:p14="http://schemas.microsoft.com/office/powerpoint/2010/main" val="58698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6" y="3562112"/>
            <a:ext cx="1006076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5. From the population to a sample</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1128514"/>
          </a:xfrm>
          <a:prstGeom prst="rect">
            <a:avLst/>
          </a:prstGeom>
        </p:spPr>
        <p:txBody>
          <a:bodyPr wrap="square">
            <a:spAutoFit/>
          </a:bodyPr>
          <a:lstStyle/>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60318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9571851"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Biological and experimental units</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5560497"/>
          </a:xfrm>
          <a:prstGeom prst="rect">
            <a:avLst/>
          </a:prstGeom>
        </p:spPr>
        <p:txBody>
          <a:bodyPr wrap="square">
            <a:spAutoFit/>
          </a:bodyPr>
          <a:lstStyle/>
          <a:p>
            <a:pPr>
              <a:lnSpc>
                <a:spcPct val="150000"/>
              </a:lnSpc>
            </a:pPr>
            <a:r>
              <a:rPr lang="en-US" sz="2400" dirty="0">
                <a:latin typeface="Helvetica Neue Light" panose="02000403000000020004" pitchFamily="2" charset="0"/>
                <a:ea typeface="Helvetica Neue Light" panose="02000403000000020004" pitchFamily="2" charset="0"/>
              </a:rPr>
              <a:t>Entities to which we apply treatment and on which we make observations and inferences </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Animal or human subject</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Raw material for some processing operation</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Condition that exist at a point in time or trial?</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a:lnSpc>
                <a:spcPct val="150000"/>
              </a:lnSpc>
            </a:pPr>
            <a:r>
              <a:rPr lang="en-US" sz="2400" dirty="0">
                <a:latin typeface="Helvetica Neue Light" panose="02000403000000020004" pitchFamily="2" charset="0"/>
                <a:ea typeface="Helvetica Neue Light" panose="02000403000000020004" pitchFamily="2" charset="0"/>
              </a:rPr>
              <a:t>Experimental units are the smallest entities that can be independently assigned to a treatment (e.g., animal, litter, cage, well).</a:t>
            </a:r>
          </a:p>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23054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876233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Experimental design guides in </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7" y="2208839"/>
            <a:ext cx="11881989" cy="4452501"/>
          </a:xfrm>
          <a:prstGeom prst="rect">
            <a:avLst/>
          </a:prstGeom>
        </p:spPr>
        <p:txBody>
          <a:bodyPr wrap="square">
            <a:spAutoFit/>
          </a:bodyPr>
          <a:lstStyle/>
          <a:p>
            <a:pPr>
              <a:lnSpc>
                <a:spcPct val="150000"/>
              </a:lnSpc>
            </a:pPr>
            <a:r>
              <a:rPr lang="en-US" sz="2400" dirty="0">
                <a:solidFill>
                  <a:srgbClr val="333333"/>
                </a:solidFill>
                <a:latin typeface="Open Sans" panose="020B0606030504020204" pitchFamily="34" charset="0"/>
              </a:rPr>
              <a:t>C</a:t>
            </a:r>
            <a:r>
              <a:rPr lang="en-US" sz="2400" b="0" i="0" dirty="0">
                <a:solidFill>
                  <a:srgbClr val="333333"/>
                </a:solidFill>
                <a:effectLst/>
                <a:latin typeface="Open Sans" panose="020B0606030504020204" pitchFamily="34" charset="0"/>
              </a:rPr>
              <a:t>ollecting the maximum volume of relevant and required data for the subject of the research, at minimum resource spend. </a:t>
            </a:r>
          </a:p>
          <a:p>
            <a:pPr>
              <a:lnSpc>
                <a:spcPct val="150000"/>
              </a:lnSpc>
            </a:pPr>
            <a:endParaRPr lang="en-US" sz="2400" dirty="0">
              <a:solidFill>
                <a:srgbClr val="333333"/>
              </a:solidFill>
              <a:latin typeface="Open Sans" panose="020B0606030504020204" pitchFamily="34" charset="0"/>
            </a:endParaRPr>
          </a:p>
          <a:p>
            <a:pPr>
              <a:lnSpc>
                <a:spcPct val="150000"/>
              </a:lnSpc>
            </a:pPr>
            <a:r>
              <a:rPr lang="en-US" sz="2400" dirty="0">
                <a:solidFill>
                  <a:srgbClr val="333333"/>
                </a:solidFill>
                <a:latin typeface="Open Sans" panose="020B0606030504020204" pitchFamily="34" charset="0"/>
              </a:rPr>
              <a:t>E</a:t>
            </a:r>
            <a:r>
              <a:rPr lang="en-US" sz="2400" b="0" i="0" dirty="0">
                <a:solidFill>
                  <a:srgbClr val="333333"/>
                </a:solidFill>
                <a:effectLst/>
                <a:latin typeface="Open Sans" panose="020B0606030504020204" pitchFamily="34" charset="0"/>
              </a:rPr>
              <a:t>valuating the source of variations, variables/factors that affect the system.</a:t>
            </a: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b="0" i="0" dirty="0">
              <a:solidFill>
                <a:srgbClr val="333333"/>
              </a:solidFill>
              <a:effectLst/>
              <a:latin typeface="Open Sans" panose="020B0606030504020204" pitchFamily="34" charset="0"/>
            </a:endParaRPr>
          </a:p>
          <a:p>
            <a:pPr>
              <a:lnSpc>
                <a:spcPct val="150000"/>
              </a:lnSpc>
            </a:pPr>
            <a:r>
              <a:rPr lang="en-US" sz="2400" b="0" i="0" dirty="0">
                <a:solidFill>
                  <a:srgbClr val="333333"/>
                </a:solidFill>
                <a:effectLst/>
                <a:latin typeface="Open Sans" panose="020B0606030504020204" pitchFamily="34" charset="0"/>
              </a:rPr>
              <a:t>It is an efficient method to minimize the number of experiments and gather the maximum amount of appropriate data.</a:t>
            </a:r>
            <a:endParaRPr lang="en-US" sz="2400" dirty="0">
              <a:solidFill>
                <a:srgbClr val="333333"/>
              </a:solidFill>
              <a:latin typeface="Open Sans" panose="020B0606030504020204" pitchFamily="34"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4647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Target population - generalization</a:t>
            </a: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48917" y="1066800"/>
            <a:ext cx="979998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a:latin typeface="Helvetica Neue Light" panose="02000403000000020004" pitchFamily="2" charset="0"/>
                <a:ea typeface="Helvetica Neue Light" panose="02000403000000020004" pitchFamily="2" charset="0"/>
              </a:rPr>
              <a:t>All subjects/units that we want base our claims/conclusions on</a:t>
            </a:r>
          </a:p>
          <a:p>
            <a:pPr lvl="1">
              <a:lnSpc>
                <a:spcPct val="200000"/>
              </a:lnSpc>
            </a:pPr>
            <a:r>
              <a:rPr lang="en-US" dirty="0">
                <a:latin typeface="Helvetica Neue Light" panose="02000403000000020004" pitchFamily="2" charset="0"/>
                <a:ea typeface="Helvetica Neue Light" panose="02000403000000020004" pitchFamily="2" charset="0"/>
              </a:rPr>
              <a:t>The cardiac tissue of all mice at embryonic stage E9.5</a:t>
            </a:r>
          </a:p>
          <a:p>
            <a:pPr lvl="1">
              <a:lnSpc>
                <a:spcPct val="200000"/>
              </a:lnSpc>
            </a:pPr>
            <a:r>
              <a:rPr lang="en-US" dirty="0">
                <a:latin typeface="Helvetica Neue Light" panose="02000403000000020004" pitchFamily="2" charset="0"/>
                <a:ea typeface="Helvetica Neue Light" panose="02000403000000020004" pitchFamily="2" charset="0"/>
              </a:rPr>
              <a:t>All children below 5 years old who are diagnosed with autism</a:t>
            </a:r>
          </a:p>
          <a:p>
            <a:pPr lvl="1">
              <a:lnSpc>
                <a:spcPct val="200000"/>
              </a:lnSpc>
            </a:pPr>
            <a:r>
              <a:rPr lang="en-US" dirty="0">
                <a:latin typeface="Helvetica Neue Light" panose="02000403000000020004" pitchFamily="2" charset="0"/>
                <a:ea typeface="Helvetica Neue Light" panose="02000403000000020004" pitchFamily="2" charset="0"/>
              </a:rPr>
              <a:t>All mother that were pregnant in a geographical area</a:t>
            </a:r>
          </a:p>
        </p:txBody>
      </p:sp>
      <p:pic>
        <p:nvPicPr>
          <p:cNvPr id="4" name="Picture 3">
            <a:extLst>
              <a:ext uri="{FF2B5EF4-FFF2-40B4-BE49-F238E27FC236}">
                <a16:creationId xmlns:a16="http://schemas.microsoft.com/office/drawing/2014/main" id="{3F78C570-CA09-C745-AECD-FF284826E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7150" y="4150340"/>
            <a:ext cx="2857500" cy="2276475"/>
          </a:xfrm>
          <a:prstGeom prst="rect">
            <a:avLst/>
          </a:prstGeom>
        </p:spPr>
      </p:pic>
      <p:sp>
        <p:nvSpPr>
          <p:cNvPr id="5" name="Rectangle 4">
            <a:extLst>
              <a:ext uri="{FF2B5EF4-FFF2-40B4-BE49-F238E27FC236}">
                <a16:creationId xmlns:a16="http://schemas.microsoft.com/office/drawing/2014/main" id="{6B137638-EC04-0849-9CCF-2AF136382666}"/>
              </a:ext>
            </a:extLst>
          </p:cNvPr>
          <p:cNvSpPr/>
          <p:nvPr/>
        </p:nvSpPr>
        <p:spPr>
          <a:xfrm>
            <a:off x="448917" y="4873078"/>
            <a:ext cx="8188233" cy="830997"/>
          </a:xfrm>
          <a:prstGeom prst="rect">
            <a:avLst/>
          </a:prstGeom>
        </p:spPr>
        <p:txBody>
          <a:bodyPr wrap="square">
            <a:spAutoFit/>
          </a:bodyPr>
          <a:lstStyle/>
          <a:p>
            <a:r>
              <a:rPr lang="en-US" sz="2400" dirty="0">
                <a:solidFill>
                  <a:srgbClr val="002A40"/>
                </a:solidFill>
                <a:latin typeface="Helvetica Neue Light" panose="02000403000000020004" pitchFamily="2" charset="0"/>
                <a:ea typeface="Helvetica Neue Light" panose="02000403000000020004" pitchFamily="2" charset="0"/>
              </a:rPr>
              <a:t>Data is expensive</a:t>
            </a:r>
          </a:p>
          <a:p>
            <a:r>
              <a:rPr lang="en-US" sz="2400" dirty="0">
                <a:solidFill>
                  <a:srgbClr val="002A40"/>
                </a:solidFill>
                <a:latin typeface="Helvetica Neue Light" panose="02000403000000020004" pitchFamily="2" charset="0"/>
                <a:ea typeface="Helvetica Neue Light" panose="02000403000000020004" pitchFamily="2" charset="0"/>
              </a:rPr>
              <a:t>Studying of the sample  </a:t>
            </a:r>
            <a:r>
              <a:rPr lang="en-US" sz="2400" dirty="0">
                <a:solidFill>
                  <a:srgbClr val="002A40"/>
                </a:solidFill>
                <a:latin typeface="Helvetica Neue Light" panose="02000403000000020004" pitchFamily="2" charset="0"/>
                <a:ea typeface="Helvetica Neue Light" panose="02000403000000020004" pitchFamily="2" charset="0"/>
                <a:sym typeface="Wingdings" panose="05000000000000000000" pitchFamily="2" charset="2"/>
              </a:rPr>
              <a:t> Conclusion on the population</a:t>
            </a:r>
            <a:endParaRPr lang="en-US" sz="2400" dirty="0">
              <a:solidFill>
                <a:srgbClr val="002A40"/>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02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689EF-51F4-EAA7-3391-A66D7BAD5F4C}"/>
              </a:ext>
            </a:extLst>
          </p:cNvPr>
          <p:cNvSpPr txBox="1"/>
          <p:nvPr/>
        </p:nvSpPr>
        <p:spPr>
          <a:xfrm>
            <a:off x="305806" y="1767006"/>
            <a:ext cx="11886193" cy="2677656"/>
          </a:xfrm>
          <a:prstGeom prst="rect">
            <a:avLst/>
          </a:prstGeom>
          <a:noFill/>
        </p:spPr>
        <p:txBody>
          <a:bodyPr wrap="square">
            <a:spAutoFit/>
          </a:bodyPr>
          <a:lstStyle/>
          <a:p>
            <a:r>
              <a:rPr lang="en-US" sz="2400" dirty="0">
                <a:latin typeface="Helvetica Neue Light" panose="02000403000000020004" pitchFamily="2" charset="0"/>
                <a:ea typeface="Helvetica Neue Light" panose="02000403000000020004" pitchFamily="2" charset="0"/>
              </a:rPr>
              <a:t>As always, it depends…  </a:t>
            </a:r>
          </a:p>
          <a:p>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what we want to do (differential gene expression, variant detection, GWAS,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 on the variability between samples (cell lines, inbred animals, patients,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the magnitude of the expected effect</a:t>
            </a:r>
          </a:p>
        </p:txBody>
      </p:sp>
      <p:sp>
        <p:nvSpPr>
          <p:cNvPr id="2" name="Title 1">
            <a:extLst>
              <a:ext uri="{FF2B5EF4-FFF2-40B4-BE49-F238E27FC236}">
                <a16:creationId xmlns:a16="http://schemas.microsoft.com/office/drawing/2014/main" id="{3E21C3A5-9072-B92A-E729-37202BE0015A}"/>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Sample size</a:t>
            </a:r>
          </a:p>
        </p:txBody>
      </p:sp>
    </p:spTree>
    <p:extLst>
      <p:ext uri="{BB962C8B-B14F-4D97-AF65-F5344CB8AC3E}">
        <p14:creationId xmlns:p14="http://schemas.microsoft.com/office/powerpoint/2010/main" val="1149338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01CB3-94EC-934C-B920-0851630BB676}"/>
              </a:ext>
            </a:extLst>
          </p:cNvPr>
          <p:cNvSpPr/>
          <p:nvPr/>
        </p:nvSpPr>
        <p:spPr>
          <a:xfrm>
            <a:off x="398582" y="4523014"/>
            <a:ext cx="11394831" cy="1661993"/>
          </a:xfrm>
          <a:prstGeom prst="rect">
            <a:avLst/>
          </a:prstGeom>
        </p:spPr>
        <p:txBody>
          <a:bodyPr wrap="square">
            <a:spAutoFit/>
          </a:bodyPr>
          <a:lstStyle/>
          <a:p>
            <a:pPr algn="ctr"/>
            <a:r>
              <a:rPr lang="en-US" sz="3400" dirty="0">
                <a:solidFill>
                  <a:srgbClr val="002A40"/>
                </a:solidFill>
                <a:latin typeface="Helvetica Neue Light" panose="02000403000000020004" pitchFamily="2" charset="0"/>
                <a:ea typeface="Helvetica Neue Light" panose="02000403000000020004" pitchFamily="2" charset="0"/>
              </a:rPr>
              <a:t>The goal is to collect enough data from a sample to statistically test whether you can reasonably reject the null hypothesis in favor of the alternative hypothesis</a:t>
            </a:r>
          </a:p>
        </p:txBody>
      </p:sp>
      <p:sp>
        <p:nvSpPr>
          <p:cNvPr id="5" name="Rectangle 4">
            <a:extLst>
              <a:ext uri="{FF2B5EF4-FFF2-40B4-BE49-F238E27FC236}">
                <a16:creationId xmlns:a16="http://schemas.microsoft.com/office/drawing/2014/main" id="{CC64D5A5-8A42-D846-90D7-8E89FB148226}"/>
              </a:ext>
            </a:extLst>
          </p:cNvPr>
          <p:cNvSpPr/>
          <p:nvPr/>
        </p:nvSpPr>
        <p:spPr>
          <a:xfrm>
            <a:off x="398583" y="116704"/>
            <a:ext cx="11394831" cy="4154984"/>
          </a:xfrm>
          <a:prstGeom prst="rect">
            <a:avLst/>
          </a:prstGeom>
        </p:spPr>
        <p:txBody>
          <a:bodyPr wrap="square">
            <a:spAutoFit/>
          </a:bodyPr>
          <a:lstStyle/>
          <a:p>
            <a:r>
              <a:rPr lang="en-US" sz="3200" dirty="0">
                <a:solidFill>
                  <a:srgbClr val="14A1D4"/>
                </a:solidFill>
                <a:latin typeface="Poppins" pitchFamily="2" charset="77"/>
                <a:ea typeface="Helvetica Neue Light" panose="02000403000000020004" pitchFamily="2" charset="0"/>
                <a:cs typeface="Poppins" pitchFamily="2" charset="77"/>
              </a:rPr>
              <a:t>Is  a larger sample sizes always better?</a:t>
            </a:r>
          </a:p>
          <a:p>
            <a:endParaRPr lang="en-US" sz="3200" dirty="0">
              <a:solidFill>
                <a:srgbClr val="14A1D4"/>
              </a:solidFill>
              <a:latin typeface="Poppins" pitchFamily="2" charset="77"/>
              <a:ea typeface="Helvetica Neue Light" panose="02000403000000020004" pitchFamily="2" charset="0"/>
              <a:cs typeface="Poppins" pitchFamily="2" charset="77"/>
            </a:endParaRPr>
          </a:p>
          <a:p>
            <a:r>
              <a:rPr lang="en-US" sz="2400" dirty="0">
                <a:latin typeface="Helvetica Neue Light" panose="02000403000000020004" pitchFamily="2" charset="0"/>
                <a:ea typeface="Helvetica Neue Light" panose="02000403000000020004" pitchFamily="2" charset="0"/>
              </a:rPr>
              <a:t>Sample size -&gt; amount of information -&gt; precision (margin of error) / level of confidence in our sample estimates. </a:t>
            </a:r>
          </a:p>
          <a:p>
            <a:pPr marL="285750" indent="-285750">
              <a:buFont typeface="Courier New" panose="02070309020205020404" pitchFamily="49" charset="0"/>
              <a:buChar char="o"/>
            </a:pPr>
            <a:endParaRPr lang="en-US" dirty="0">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High variability -&gt; Greater uncertainty </a:t>
            </a: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Larger sample size -&gt; more information -&gt; less uncertainty</a:t>
            </a:r>
            <a:r>
              <a:rPr lang="en-US" sz="3200" dirty="0">
                <a:solidFill>
                  <a:srgbClr val="14A1D4"/>
                </a:solidFill>
                <a:latin typeface="Poppins" pitchFamily="2" charset="77"/>
                <a:ea typeface="Helvetica Neue Light" panose="02000403000000020004" pitchFamily="2" charset="0"/>
                <a:cs typeface="Poppins" pitchFamily="2" charset="77"/>
              </a:rPr>
              <a:t> </a:t>
            </a:r>
          </a:p>
          <a:p>
            <a:r>
              <a:rPr lang="en-US" dirty="0">
                <a:latin typeface="Helvetica Neue Light" panose="02000403000000020004" pitchFamily="2" charset="0"/>
                <a:ea typeface="Helvetica Neue Light" panose="02000403000000020004" pitchFamily="2" charset="0"/>
              </a:rPr>
              <a:t>	</a:t>
            </a:r>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 Greater precision and power</a:t>
            </a:r>
          </a:p>
          <a:p>
            <a:r>
              <a:rPr lang="en-US" sz="2200" dirty="0">
                <a:latin typeface="Helvetica Neue Light" panose="02000403000000020004" pitchFamily="2" charset="0"/>
                <a:ea typeface="Helvetica Neue Light" panose="02000403000000020004" pitchFamily="2" charset="0"/>
              </a:rPr>
              <a:t>- Cost more time and money</a:t>
            </a:r>
          </a:p>
          <a:p>
            <a:r>
              <a:rPr lang="en-US" sz="2200"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61083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171706" y="1147203"/>
            <a:ext cx="11848587" cy="430887"/>
          </a:xfrm>
          <a:prstGeom prst="rect">
            <a:avLst/>
          </a:prstGeom>
        </p:spPr>
        <p:txBody>
          <a:bodyPr wrap="square">
            <a:spAutoFit/>
          </a:bodyPr>
          <a:lstStyle/>
          <a:p>
            <a:r>
              <a:rPr lang="en-US" sz="2200" dirty="0" err="1">
                <a:latin typeface="Helvetica Neue Light" panose="02000403000000020004" pitchFamily="2" charset="0"/>
                <a:ea typeface="Helvetica Neue Light" panose="02000403000000020004" pitchFamily="2" charset="0"/>
              </a:rPr>
              <a:t>scRNA</a:t>
            </a:r>
            <a:r>
              <a:rPr lang="en-US" sz="2200" dirty="0">
                <a:latin typeface="Helvetica Neue Light" panose="02000403000000020004" pitchFamily="2" charset="0"/>
                <a:ea typeface="Helvetica Neue Light" panose="02000403000000020004" pitchFamily="2" charset="0"/>
              </a:rPr>
              <a:t>-seq experiment – gene expression differences between WT and mutated mice</a:t>
            </a:r>
          </a:p>
        </p:txBody>
      </p:sp>
      <p:grpSp>
        <p:nvGrpSpPr>
          <p:cNvPr id="22" name="Group 21">
            <a:extLst>
              <a:ext uri="{FF2B5EF4-FFF2-40B4-BE49-F238E27FC236}">
                <a16:creationId xmlns:a16="http://schemas.microsoft.com/office/drawing/2014/main" id="{A4FD4A93-5D4B-1F07-BF5D-01408C600A83}"/>
              </a:ext>
            </a:extLst>
          </p:cNvPr>
          <p:cNvGrpSpPr/>
          <p:nvPr/>
        </p:nvGrpSpPr>
        <p:grpSpPr>
          <a:xfrm>
            <a:off x="1994894" y="1764721"/>
            <a:ext cx="8202209" cy="4744587"/>
            <a:chOff x="1926772" y="1829706"/>
            <a:chExt cx="8202209" cy="4744587"/>
          </a:xfrm>
        </p:grpSpPr>
        <p:grpSp>
          <p:nvGrpSpPr>
            <p:cNvPr id="20" name="Group 19">
              <a:extLst>
                <a:ext uri="{FF2B5EF4-FFF2-40B4-BE49-F238E27FC236}">
                  <a16:creationId xmlns:a16="http://schemas.microsoft.com/office/drawing/2014/main" id="{10BDF1DF-483B-BD93-CBC7-09B0C0A56780}"/>
                </a:ext>
              </a:extLst>
            </p:cNvPr>
            <p:cNvGrpSpPr/>
            <p:nvPr/>
          </p:nvGrpSpPr>
          <p:grpSpPr>
            <a:xfrm>
              <a:off x="1926772" y="1829706"/>
              <a:ext cx="8202209" cy="4744587"/>
              <a:chOff x="1975757" y="1062263"/>
              <a:chExt cx="8202209" cy="4744587"/>
            </a:xfrm>
          </p:grpSpPr>
          <p:grpSp>
            <p:nvGrpSpPr>
              <p:cNvPr id="17" name="Group 16">
                <a:extLst>
                  <a:ext uri="{FF2B5EF4-FFF2-40B4-BE49-F238E27FC236}">
                    <a16:creationId xmlns:a16="http://schemas.microsoft.com/office/drawing/2014/main" id="{AB5077BB-F53D-1760-4645-7DD5E20EE019}"/>
                  </a:ext>
                </a:extLst>
              </p:cNvPr>
              <p:cNvGrpSpPr/>
              <p:nvPr/>
            </p:nvGrpSpPr>
            <p:grpSpPr>
              <a:xfrm>
                <a:off x="1975757" y="1062263"/>
                <a:ext cx="8202209" cy="3613151"/>
                <a:chOff x="1975757" y="1062263"/>
                <a:chExt cx="8202209" cy="3613151"/>
              </a:xfrm>
            </p:grpSpPr>
            <p:sp>
              <p:nvSpPr>
                <p:cNvPr id="6" name="Rectangle 5">
                  <a:extLst>
                    <a:ext uri="{FF2B5EF4-FFF2-40B4-BE49-F238E27FC236}">
                      <a16:creationId xmlns:a16="http://schemas.microsoft.com/office/drawing/2014/main" id="{16B5CA81-3E41-875A-9EA4-950CE4CFEC5E}"/>
                    </a:ext>
                  </a:extLst>
                </p:cNvPr>
                <p:cNvSpPr/>
                <p:nvPr/>
              </p:nvSpPr>
              <p:spPr>
                <a:xfrm>
                  <a:off x="1975757" y="3020786"/>
                  <a:ext cx="718457" cy="40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C92FB8-5C92-E62A-7F1D-BA4B06F88591}"/>
                    </a:ext>
                  </a:extLst>
                </p:cNvPr>
                <p:cNvPicPr>
                  <a:picLocks noChangeAspect="1"/>
                </p:cNvPicPr>
                <p:nvPr/>
              </p:nvPicPr>
              <p:blipFill rotWithShape="1">
                <a:blip r:embed="rId3"/>
                <a:srcRect b="47424"/>
                <a:stretch/>
              </p:blipFill>
              <p:spPr>
                <a:xfrm>
                  <a:off x="1975757" y="1062263"/>
                  <a:ext cx="7600161" cy="2823937"/>
                </a:xfrm>
                <a:prstGeom prst="rect">
                  <a:avLst/>
                </a:prstGeom>
              </p:spPr>
            </p:pic>
            <p:sp>
              <p:nvSpPr>
                <p:cNvPr id="13" name="Rectangle 12">
                  <a:extLst>
                    <a:ext uri="{FF2B5EF4-FFF2-40B4-BE49-F238E27FC236}">
                      <a16:creationId xmlns:a16="http://schemas.microsoft.com/office/drawing/2014/main" id="{AC43642B-C456-E5F2-BC69-F43C996FFF21}"/>
                    </a:ext>
                  </a:extLst>
                </p:cNvPr>
                <p:cNvSpPr/>
                <p:nvPr/>
              </p:nvSpPr>
              <p:spPr>
                <a:xfrm>
                  <a:off x="4343400" y="3429000"/>
                  <a:ext cx="3951514"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F407B0-1BD7-DA36-E65C-ABC8F7CCD1BD}"/>
                    </a:ext>
                  </a:extLst>
                </p:cNvPr>
                <p:cNvSpPr/>
                <p:nvPr/>
              </p:nvSpPr>
              <p:spPr>
                <a:xfrm>
                  <a:off x="4343400" y="4381500"/>
                  <a:ext cx="4572000"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E0E1CF-8B07-C25F-AD82-CE768DD30410}"/>
                    </a:ext>
                  </a:extLst>
                </p:cNvPr>
                <p:cNvSpPr/>
                <p:nvPr/>
              </p:nvSpPr>
              <p:spPr>
                <a:xfrm>
                  <a:off x="5965460" y="3049361"/>
                  <a:ext cx="4212506"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Population of animal from a given genotype</a:t>
                  </a:r>
                </a:p>
              </p:txBody>
            </p:sp>
            <p:sp>
              <p:nvSpPr>
                <p:cNvPr id="16" name="Rectangle 15">
                  <a:extLst>
                    <a:ext uri="{FF2B5EF4-FFF2-40B4-BE49-F238E27FC236}">
                      <a16:creationId xmlns:a16="http://schemas.microsoft.com/office/drawing/2014/main" id="{C4D73B0C-F439-0C1A-FD71-94F11EAA0C32}"/>
                    </a:ext>
                  </a:extLst>
                </p:cNvPr>
                <p:cNvSpPr/>
                <p:nvPr/>
              </p:nvSpPr>
              <p:spPr>
                <a:xfrm>
                  <a:off x="2367642" y="3886200"/>
                  <a:ext cx="7347857" cy="789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9622C6-6887-0530-E21B-174F5C3688F1}"/>
                  </a:ext>
                </a:extLst>
              </p:cNvPr>
              <p:cNvPicPr>
                <a:picLocks noChangeAspect="1"/>
              </p:cNvPicPr>
              <p:nvPr/>
            </p:nvPicPr>
            <p:blipFill rotWithShape="1">
              <a:blip r:embed="rId3"/>
              <a:srcRect t="67396"/>
              <a:stretch/>
            </p:blipFill>
            <p:spPr>
              <a:xfrm>
                <a:off x="2115338" y="4055606"/>
                <a:ext cx="7600161" cy="1751244"/>
              </a:xfrm>
              <a:prstGeom prst="rect">
                <a:avLst/>
              </a:prstGeom>
            </p:spPr>
          </p:pic>
        </p:grpSp>
        <p:sp>
          <p:nvSpPr>
            <p:cNvPr id="21" name="Rectangle 20">
              <a:extLst>
                <a:ext uri="{FF2B5EF4-FFF2-40B4-BE49-F238E27FC236}">
                  <a16:creationId xmlns:a16="http://schemas.microsoft.com/office/drawing/2014/main" id="{4AB48537-6568-DCD8-C879-B80BB66DD7B2}"/>
                </a:ext>
              </a:extLst>
            </p:cNvPr>
            <p:cNvSpPr/>
            <p:nvPr/>
          </p:nvSpPr>
          <p:spPr>
            <a:xfrm>
              <a:off x="4294415" y="3346675"/>
              <a:ext cx="5834565"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4A1D4"/>
                  </a:solidFill>
                  <a:latin typeface="Helvetica Neue" panose="02000503000000020004" pitchFamily="2" charset="0"/>
                  <a:ea typeface="Helvetica Neue" panose="02000503000000020004" pitchFamily="2" charset="0"/>
                  <a:cs typeface="Helvetica Neue" panose="02000503000000020004" pitchFamily="2" charset="0"/>
                </a:rPr>
                <a:t>Sampling</a:t>
              </a:r>
            </a:p>
          </p:txBody>
        </p:sp>
      </p:grpSp>
      <p:sp>
        <p:nvSpPr>
          <p:cNvPr id="24" name="TextBox 23">
            <a:extLst>
              <a:ext uri="{FF2B5EF4-FFF2-40B4-BE49-F238E27FC236}">
                <a16:creationId xmlns:a16="http://schemas.microsoft.com/office/drawing/2014/main" id="{AD7E66B8-301E-FBB4-0C77-075C38E44159}"/>
              </a:ext>
            </a:extLst>
          </p:cNvPr>
          <p:cNvSpPr txBox="1"/>
          <p:nvPr/>
        </p:nvSpPr>
        <p:spPr>
          <a:xfrm>
            <a:off x="171706" y="2170852"/>
            <a:ext cx="4218304" cy="830997"/>
          </a:xfrm>
          <a:prstGeom prst="rect">
            <a:avLst/>
          </a:prstGeom>
          <a:noFill/>
        </p:spPr>
        <p:txBody>
          <a:bodyPr wrap="square" rtlCol="0">
            <a:spAutoFit/>
          </a:bodyPr>
          <a:lstStyle/>
          <a:p>
            <a:r>
              <a:rPr lang="en-US" sz="2400" b="1" dirty="0">
                <a:solidFill>
                  <a:srgbClr val="14A1D4"/>
                </a:solidFill>
                <a:latin typeface="Helvetica Neue Light" panose="02000403000000020004" pitchFamily="2" charset="0"/>
                <a:ea typeface="Helvetica Neue Light" panose="02000403000000020004" pitchFamily="2" charset="0"/>
              </a:rPr>
              <a:t>H0: ?</a:t>
            </a:r>
          </a:p>
          <a:p>
            <a:r>
              <a:rPr lang="en-US" sz="2400" b="1" dirty="0">
                <a:solidFill>
                  <a:srgbClr val="14A1D4"/>
                </a:solidFill>
                <a:latin typeface="Helvetica Neue Light" panose="02000403000000020004" pitchFamily="2" charset="0"/>
                <a:ea typeface="Helvetica Neue Light" panose="02000403000000020004" pitchFamily="2" charset="0"/>
              </a:rPr>
              <a:t>H1: ?</a:t>
            </a:r>
            <a:endParaRPr lang="en-US" sz="2400" b="1" dirty="0">
              <a:solidFill>
                <a:srgbClr val="14A1D4"/>
              </a:solidFill>
              <a:latin typeface="HELVETICA NEUE LIGHT" panose="02000403000000020004" pitchFamily="2" charset="0"/>
              <a:ea typeface="HELVETICA NEUE LIGHT" panose="02000403000000020004" pitchFamily="2" charset="0"/>
            </a:endParaRPr>
          </a:p>
        </p:txBody>
      </p:sp>
      <p:sp>
        <p:nvSpPr>
          <p:cNvPr id="26" name="TextBox 25">
            <a:extLst>
              <a:ext uri="{FF2B5EF4-FFF2-40B4-BE49-F238E27FC236}">
                <a16:creationId xmlns:a16="http://schemas.microsoft.com/office/drawing/2014/main" id="{81E88005-1F99-4900-0497-63786EC45EEF}"/>
              </a:ext>
            </a:extLst>
          </p:cNvPr>
          <p:cNvSpPr txBox="1"/>
          <p:nvPr/>
        </p:nvSpPr>
        <p:spPr>
          <a:xfrm>
            <a:off x="152578" y="252686"/>
            <a:ext cx="6204856" cy="707886"/>
          </a:xfrm>
          <a:prstGeom prst="rect">
            <a:avLst/>
          </a:prstGeom>
          <a:noFill/>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Replicates</a:t>
            </a:r>
          </a:p>
        </p:txBody>
      </p:sp>
    </p:spTree>
    <p:extLst>
      <p:ext uri="{BB962C8B-B14F-4D97-AF65-F5344CB8AC3E}">
        <p14:creationId xmlns:p14="http://schemas.microsoft.com/office/powerpoint/2010/main" val="5935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3B0F8-8276-B74D-8B9A-BDC74530EB3C}"/>
              </a:ext>
            </a:extLst>
          </p:cNvPr>
          <p:cNvSpPr/>
          <p:nvPr/>
        </p:nvSpPr>
        <p:spPr>
          <a:xfrm>
            <a:off x="227035" y="3228991"/>
            <a:ext cx="11676790" cy="2796471"/>
          </a:xfrm>
          <a:prstGeom prst="rect">
            <a:avLst/>
          </a:prstGeom>
        </p:spPr>
        <p:txBody>
          <a:bodyPr wrap="square">
            <a:spAutoFit/>
          </a:bodyPr>
          <a:lstStyle/>
          <a:p>
            <a:pPr>
              <a:lnSpc>
                <a:spcPct val="150000"/>
              </a:lnSpc>
            </a:pPr>
            <a:r>
              <a:rPr lang="en-US" sz="3200" dirty="0">
                <a:solidFill>
                  <a:srgbClr val="14A1D4"/>
                </a:solidFill>
                <a:latin typeface="Helvetica Neue Light" panose="02000403000000020004" pitchFamily="2" charset="0"/>
                <a:ea typeface="Helvetica Neue Light" panose="02000403000000020004" pitchFamily="2" charset="0"/>
              </a:rPr>
              <a:t>Biological vs technical replicates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Number of replicate runs that will give a high probability of detecting an effect of practical importance</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Use biological replicates to answer biological questions, and technical replicates to answer technical questions </a:t>
            </a:r>
          </a:p>
        </p:txBody>
      </p:sp>
      <p:sp>
        <p:nvSpPr>
          <p:cNvPr id="2" name="Rectangle 1">
            <a:extLst>
              <a:ext uri="{FF2B5EF4-FFF2-40B4-BE49-F238E27FC236}">
                <a16:creationId xmlns:a16="http://schemas.microsoft.com/office/drawing/2014/main" id="{8440E750-D4ED-C540-9505-797A1307AE63}"/>
              </a:ext>
            </a:extLst>
          </p:cNvPr>
          <p:cNvSpPr/>
          <p:nvPr/>
        </p:nvSpPr>
        <p:spPr>
          <a:xfrm>
            <a:off x="343413" y="168624"/>
            <a:ext cx="7964040"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Replicates – variance estimation</a:t>
            </a:r>
          </a:p>
        </p:txBody>
      </p:sp>
      <p:sp>
        <p:nvSpPr>
          <p:cNvPr id="6" name="Rectangle 5">
            <a:extLst>
              <a:ext uri="{FF2B5EF4-FFF2-40B4-BE49-F238E27FC236}">
                <a16:creationId xmlns:a16="http://schemas.microsoft.com/office/drawing/2014/main" id="{61DC40A3-953B-7D4D-9C0A-4F2FE898C3AD}"/>
              </a:ext>
            </a:extLst>
          </p:cNvPr>
          <p:cNvSpPr/>
          <p:nvPr/>
        </p:nvSpPr>
        <p:spPr>
          <a:xfrm>
            <a:off x="343413" y="1308540"/>
            <a:ext cx="11069655" cy="1549976"/>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How large differences are you looking for?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What is the expected expression difference of targeted biology in these samples?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Will ”no change” be a desired significant result? </a:t>
            </a:r>
          </a:p>
        </p:txBody>
      </p:sp>
    </p:spTree>
    <p:extLst>
      <p:ext uri="{BB962C8B-B14F-4D97-AF65-F5344CB8AC3E}">
        <p14:creationId xmlns:p14="http://schemas.microsoft.com/office/powerpoint/2010/main" val="216180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lnSpc>
                <a:spcPct val="115000"/>
              </a:lnSpc>
              <a:spcBef>
                <a:spcPts val="0"/>
              </a:spcBef>
            </a:pPr>
            <a:r>
              <a:rPr lang="en-US" sz="4400" dirty="0">
                <a:solidFill>
                  <a:schemeClr val="bg1"/>
                </a:solidFill>
                <a:latin typeface="Poppins" pitchFamily="2" charset="77"/>
                <a:ea typeface="Helvetica Neue Light" panose="02000403000000020004" pitchFamily="2" charset="0"/>
                <a:cs typeface="Poppins" pitchFamily="2" charset="77"/>
                <a:sym typeface="Arial"/>
              </a:rPr>
              <a:t>Motivation of the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359898" y="1753634"/>
            <a:ext cx="11832102" cy="4406334"/>
          </a:xfrm>
          <a:prstGeom prst="rect">
            <a:avLst/>
          </a:prstGeom>
        </p:spPr>
        <p:txBody>
          <a:bodyPr wrap="square">
            <a:spAutoFit/>
          </a:bodyPr>
          <a:lstStyle/>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Accessible statistical tools allow researcher to easily perform analyses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the program work and which setting to use?</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to interpret the results?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Hard to get defensible conclusions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Understand and critically evaluate scientific publications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Before the statistical analysis, fundamental is to plan the experimental design</a:t>
            </a:r>
          </a:p>
        </p:txBody>
      </p:sp>
    </p:spTree>
    <p:extLst>
      <p:ext uri="{BB962C8B-B14F-4D97-AF65-F5344CB8AC3E}">
        <p14:creationId xmlns:p14="http://schemas.microsoft.com/office/powerpoint/2010/main" val="3159630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3073470"/>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How many biological (n) and technical replicates in experiment A?</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and 0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replicate and 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n=3 biological replicates and 3 technical replicates</a:t>
            </a:r>
          </a:p>
        </p:txBody>
      </p:sp>
    </p:spTree>
    <p:extLst>
      <p:ext uri="{BB962C8B-B14F-4D97-AF65-F5344CB8AC3E}">
        <p14:creationId xmlns:p14="http://schemas.microsoft.com/office/powerpoint/2010/main" val="3900702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2565639"/>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What do you have in experiment B?</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biological replicates</a:t>
            </a:r>
          </a:p>
        </p:txBody>
      </p:sp>
    </p:spTree>
    <p:extLst>
      <p:ext uri="{BB962C8B-B14F-4D97-AF65-F5344CB8AC3E}">
        <p14:creationId xmlns:p14="http://schemas.microsoft.com/office/powerpoint/2010/main" val="2499456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with low confidence">
            <a:extLst>
              <a:ext uri="{FF2B5EF4-FFF2-40B4-BE49-F238E27FC236}">
                <a16:creationId xmlns:a16="http://schemas.microsoft.com/office/drawing/2014/main" id="{A54E0B0B-DB20-594F-9BA8-E1F04EC41CF6}"/>
              </a:ext>
            </a:extLst>
          </p:cNvPr>
          <p:cNvPicPr>
            <a:picLocks noChangeAspect="1"/>
          </p:cNvPicPr>
          <p:nvPr/>
        </p:nvPicPr>
        <p:blipFill>
          <a:blip r:embed="rId2"/>
          <a:stretch>
            <a:fillRect/>
          </a:stretch>
        </p:blipFill>
        <p:spPr>
          <a:xfrm>
            <a:off x="680500" y="1717288"/>
            <a:ext cx="10830999" cy="3880625"/>
          </a:xfrm>
          <a:prstGeom prst="rect">
            <a:avLst/>
          </a:prstGeom>
        </p:spPr>
      </p:pic>
      <p:sp>
        <p:nvSpPr>
          <p:cNvPr id="14" name="Rectangle 13">
            <a:extLst>
              <a:ext uri="{FF2B5EF4-FFF2-40B4-BE49-F238E27FC236}">
                <a16:creationId xmlns:a16="http://schemas.microsoft.com/office/drawing/2014/main" id="{361CAD38-CB54-9B43-8B9C-375A0538E40D}"/>
              </a:ext>
            </a:extLst>
          </p:cNvPr>
          <p:cNvSpPr/>
          <p:nvPr/>
        </p:nvSpPr>
        <p:spPr>
          <a:xfrm>
            <a:off x="315651" y="235823"/>
            <a:ext cx="8133445" cy="976293"/>
          </a:xfrm>
          <a:prstGeom prst="rect">
            <a:avLst/>
          </a:prstGeom>
        </p:spPr>
        <p:txBody>
          <a:bodyPr wrap="none">
            <a:spAutoFit/>
          </a:bodyPr>
          <a:lstStyle/>
          <a:p>
            <a:pPr>
              <a:lnSpc>
                <a:spcPct val="150000"/>
              </a:lnSpc>
            </a:pPr>
            <a:r>
              <a:rPr lang="en-US" sz="4400" dirty="0">
                <a:solidFill>
                  <a:srgbClr val="14A1D4"/>
                </a:solidFill>
                <a:latin typeface="Helvetica Neue Light" panose="02000403000000020004" pitchFamily="2" charset="0"/>
                <a:ea typeface="Helvetica Neue Light" panose="02000403000000020004" pitchFamily="2" charset="0"/>
              </a:rPr>
              <a:t>Biological vs technical replicates </a:t>
            </a:r>
          </a:p>
        </p:txBody>
      </p:sp>
    </p:spTree>
    <p:extLst>
      <p:ext uri="{BB962C8B-B14F-4D97-AF65-F5344CB8AC3E}">
        <p14:creationId xmlns:p14="http://schemas.microsoft.com/office/powerpoint/2010/main" val="2832928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F072CB-097A-0347-BFA3-26D6B3792086}"/>
              </a:ext>
            </a:extLst>
          </p:cNvPr>
          <p:cNvSpPr txBox="1">
            <a:spLocks/>
          </p:cNvSpPr>
          <p:nvPr/>
        </p:nvSpPr>
        <p:spPr>
          <a:xfrm>
            <a:off x="304800" y="443367"/>
            <a:ext cx="106680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How many n? </a:t>
            </a:r>
          </a:p>
          <a:p>
            <a:endParaRPr lang="en-US" sz="4000" b="0" dirty="0">
              <a:solidFill>
                <a:srgbClr val="14A1D4"/>
              </a:solidFill>
              <a:latin typeface="Poppins" pitchFamily="2" charset="77"/>
              <a:ea typeface="Helvetica Neue Light" panose="02000403000000020004" pitchFamily="2" charset="0"/>
              <a:cs typeface="Poppins" pitchFamily="2" charset="77"/>
            </a:endParaRPr>
          </a:p>
          <a:p>
            <a:r>
              <a:rPr lang="en-US" sz="4000" b="0" dirty="0">
                <a:solidFill>
                  <a:srgbClr val="14A1D4"/>
                </a:solidFill>
                <a:latin typeface="Poppins" pitchFamily="2" charset="77"/>
                <a:ea typeface="Helvetica Neue Light" panose="02000403000000020004" pitchFamily="2" charset="0"/>
                <a:cs typeface="Poppins" pitchFamily="2" charset="77"/>
              </a:rPr>
              <a:t>Do we need to perform a statistical power calculation?</a:t>
            </a:r>
            <a:endParaRPr lang="en-US" sz="1600" dirty="0">
              <a:effectLst/>
              <a:latin typeface="Helvetica" pitchFamily="2" charset="0"/>
            </a:endParaRPr>
          </a:p>
          <a:p>
            <a:r>
              <a:rPr lang="en-US" sz="4000" b="0" dirty="0">
                <a:solidFill>
                  <a:srgbClr val="14A1D4"/>
                </a:solidFill>
                <a:latin typeface="Poppins" pitchFamily="2" charset="77"/>
                <a:ea typeface="Helvetica Neue Light" panose="02000403000000020004" pitchFamily="2" charset="0"/>
                <a:cs typeface="Poppins" pitchFamily="2" charset="77"/>
              </a:rPr>
              <a:t> </a:t>
            </a:r>
          </a:p>
        </p:txBody>
      </p:sp>
      <p:sp>
        <p:nvSpPr>
          <p:cNvPr id="3" name="Rectangle 2">
            <a:extLst>
              <a:ext uri="{FF2B5EF4-FFF2-40B4-BE49-F238E27FC236}">
                <a16:creationId xmlns:a16="http://schemas.microsoft.com/office/drawing/2014/main" id="{8EEF368E-46A7-E6EF-315D-BAB9357AA57A}"/>
              </a:ext>
            </a:extLst>
          </p:cNvPr>
          <p:cNvSpPr/>
          <p:nvPr/>
        </p:nvSpPr>
        <p:spPr>
          <a:xfrm>
            <a:off x="5929001" y="5495549"/>
            <a:ext cx="5492209" cy="461665"/>
          </a:xfrm>
          <a:prstGeom prst="rect">
            <a:avLst/>
          </a:prstGeom>
        </p:spPr>
        <p:txBody>
          <a:bodyPr wrap="none">
            <a:spAutoFit/>
          </a:bodyPr>
          <a:lstStyle/>
          <a:p>
            <a:pPr algn="r"/>
            <a:r>
              <a:rPr lang="en-US" sz="2400" dirty="0">
                <a:solidFill>
                  <a:srgbClr val="CD28A3"/>
                </a:solidFill>
                <a:latin typeface="Poppins" pitchFamily="2" charset="77"/>
                <a:cs typeface="Poppins" pitchFamily="2" charset="77"/>
              </a:rPr>
              <a:t>Workshop Day 2 - Reuben Thomas</a:t>
            </a:r>
          </a:p>
        </p:txBody>
      </p:sp>
    </p:spTree>
    <p:extLst>
      <p:ext uri="{BB962C8B-B14F-4D97-AF65-F5344CB8AC3E}">
        <p14:creationId xmlns:p14="http://schemas.microsoft.com/office/powerpoint/2010/main" val="2394830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3545795"/>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6. Confounding variables</a:t>
            </a:r>
          </a:p>
        </p:txBody>
      </p:sp>
    </p:spTree>
    <p:extLst>
      <p:ext uri="{BB962C8B-B14F-4D97-AF65-F5344CB8AC3E}">
        <p14:creationId xmlns:p14="http://schemas.microsoft.com/office/powerpoint/2010/main" val="276120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643908-BFED-0B85-1F4C-B3574C1A7777}"/>
              </a:ext>
            </a:extLst>
          </p:cNvPr>
          <p:cNvPicPr>
            <a:picLocks noChangeAspect="1"/>
          </p:cNvPicPr>
          <p:nvPr/>
        </p:nvPicPr>
        <p:blipFill>
          <a:blip r:embed="rId2"/>
          <a:stretch>
            <a:fillRect/>
          </a:stretch>
        </p:blipFill>
        <p:spPr>
          <a:xfrm>
            <a:off x="272018" y="1870299"/>
            <a:ext cx="11647964" cy="3117401"/>
          </a:xfrm>
          <a:prstGeom prst="rect">
            <a:avLst/>
          </a:prstGeom>
        </p:spPr>
      </p:pic>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198438"/>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What affects the outcome of an experiment?</a:t>
            </a:r>
          </a:p>
        </p:txBody>
      </p:sp>
    </p:spTree>
    <p:extLst>
      <p:ext uri="{BB962C8B-B14F-4D97-AF65-F5344CB8AC3E}">
        <p14:creationId xmlns:p14="http://schemas.microsoft.com/office/powerpoint/2010/main" val="3747455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C03A131-8E5D-4042-83D2-E316B43C3950}"/>
              </a:ext>
            </a:extLst>
          </p:cNvPr>
          <p:cNvPicPr>
            <a:picLocks noChangeAspect="1"/>
          </p:cNvPicPr>
          <p:nvPr/>
        </p:nvPicPr>
        <p:blipFill>
          <a:blip r:embed="rId2"/>
          <a:stretch>
            <a:fillRect/>
          </a:stretch>
        </p:blipFill>
        <p:spPr>
          <a:xfrm>
            <a:off x="1761332" y="976263"/>
            <a:ext cx="7805735" cy="4666095"/>
          </a:xfrm>
          <a:prstGeom prst="rect">
            <a:avLst/>
          </a:prstGeom>
        </p:spPr>
      </p:pic>
      <p:sp>
        <p:nvSpPr>
          <p:cNvPr id="4" name="Rectangle 3">
            <a:extLst>
              <a:ext uri="{FF2B5EF4-FFF2-40B4-BE49-F238E27FC236}">
                <a16:creationId xmlns:a16="http://schemas.microsoft.com/office/drawing/2014/main" id="{17BE39BE-7E18-5945-A3CC-B838D67057B4}"/>
              </a:ext>
            </a:extLst>
          </p:cNvPr>
          <p:cNvSpPr/>
          <p:nvPr/>
        </p:nvSpPr>
        <p:spPr>
          <a:xfrm>
            <a:off x="366079" y="268377"/>
            <a:ext cx="4070345"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A third variable</a:t>
            </a:r>
          </a:p>
        </p:txBody>
      </p:sp>
      <p:sp>
        <p:nvSpPr>
          <p:cNvPr id="2" name="TextBox 1">
            <a:extLst>
              <a:ext uri="{FF2B5EF4-FFF2-40B4-BE49-F238E27FC236}">
                <a16:creationId xmlns:a16="http://schemas.microsoft.com/office/drawing/2014/main" id="{5C2DC2B2-A386-6A16-659B-067999A93605}"/>
              </a:ext>
            </a:extLst>
          </p:cNvPr>
          <p:cNvSpPr txBox="1"/>
          <p:nvPr/>
        </p:nvSpPr>
        <p:spPr>
          <a:xfrm>
            <a:off x="-1" y="5881737"/>
            <a:ext cx="11968843" cy="830997"/>
          </a:xfrm>
          <a:prstGeom prst="rect">
            <a:avLst/>
          </a:prstGeom>
          <a:noFill/>
        </p:spPr>
        <p:txBody>
          <a:bodyPr wrap="square">
            <a:spAutoFit/>
          </a:bodyPr>
          <a:lstStyle/>
          <a:p>
            <a:r>
              <a:rPr lang="en-US" sz="2400" dirty="0">
                <a:solidFill>
                  <a:srgbClr val="000000"/>
                </a:solidFill>
                <a:effectLst/>
                <a:latin typeface="Helvetica Neue Light" panose="02000403000000020004" pitchFamily="2" charset="0"/>
                <a:ea typeface="Helvetica Neue Light" panose="02000403000000020004" pitchFamily="2" charset="0"/>
              </a:rPr>
              <a:t>A variable that is not included in an experiment, yet affects the relationship between the two variables in an experiment.</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7273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Be aware of confounding factors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20756" y="1400969"/>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In observational studies (case-control, cohort studies):</a:t>
            </a:r>
          </a:p>
          <a:p>
            <a:pPr marL="457200" indent="-457200">
              <a:lnSpc>
                <a:spcPct val="150000"/>
              </a:lnSpc>
              <a:buFontTx/>
              <a:buChar char="-"/>
            </a:pPr>
            <a:r>
              <a:rPr lang="en-US" sz="2400" dirty="0">
                <a:latin typeface="Helvetica Neue Light" panose="02000403000000020004" pitchFamily="2" charset="0"/>
                <a:ea typeface="Helvetica Neue Light" panose="02000403000000020004" pitchFamily="2" charset="0"/>
              </a:rPr>
              <a:t>confounding variables could cause unusual interpretations of data and the relationships between variables</a:t>
            </a:r>
          </a:p>
          <a:p>
            <a:pPr>
              <a:lnSpc>
                <a:spcPct val="150000"/>
              </a:lnSpc>
            </a:pPr>
            <a:r>
              <a:rPr lang="en-US" sz="2400" dirty="0">
                <a:latin typeface="Helvetica Neue Light" panose="02000403000000020004" pitchFamily="2" charset="0"/>
                <a:ea typeface="Helvetica Neue Light" panose="02000403000000020004" pitchFamily="2" charset="0"/>
              </a:rPr>
              <a:t>In experimental studies:</a:t>
            </a:r>
          </a:p>
          <a:p>
            <a:pPr>
              <a:lnSpc>
                <a:spcPct val="150000"/>
              </a:lnSpc>
            </a:pPr>
            <a:r>
              <a:rPr lang="en-US" sz="2400" dirty="0">
                <a:latin typeface="Helvetica Neue Light" panose="02000403000000020004" pitchFamily="2" charset="0"/>
                <a:ea typeface="Helvetica Neue Light" panose="02000403000000020004" pitchFamily="2" charset="0"/>
              </a:rPr>
              <a:t>- design the experiment to eliminate (as much as possible) the risk of confounding variables</a:t>
            </a:r>
          </a:p>
          <a:p>
            <a:pPr>
              <a:lnSpc>
                <a:spcPct val="150000"/>
              </a:lnSpc>
            </a:pPr>
            <a:endParaRPr lang="en-US" sz="3200" dirty="0">
              <a:solidFill>
                <a:srgbClr val="14A1D4"/>
              </a:solidFill>
              <a:latin typeface="Poppins" pitchFamily="2" charset="77"/>
              <a:ea typeface="Helvetica Neue Light" panose="02000403000000020004" pitchFamily="2" charset="0"/>
              <a:cs typeface="Poppins" pitchFamily="2" charset="77"/>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7CC35A40-9BC2-5F4D-82D6-379B2EA169A2}"/>
              </a:ext>
            </a:extLst>
          </p:cNvPr>
          <p:cNvSpPr/>
          <p:nvPr/>
        </p:nvSpPr>
        <p:spPr>
          <a:xfrm>
            <a:off x="218660" y="5653646"/>
            <a:ext cx="11350488" cy="1154162"/>
          </a:xfrm>
          <a:prstGeom prst="rect">
            <a:avLst/>
          </a:prstGeom>
        </p:spPr>
        <p:txBody>
          <a:bodyPr wrap="square">
            <a:spAutoFit/>
          </a:bodyPr>
          <a:lstStyle/>
          <a:p>
            <a:pPr>
              <a:lnSpc>
                <a:spcPct val="150000"/>
              </a:lnSpc>
            </a:pPr>
            <a:r>
              <a:rPr lang="en-US" sz="2400" dirty="0">
                <a:solidFill>
                  <a:srgbClr val="CD28A3"/>
                </a:solidFill>
                <a:latin typeface="Poppins" pitchFamily="2" charset="77"/>
                <a:ea typeface="Helvetica Neue Light" panose="02000403000000020004" pitchFamily="2" charset="0"/>
                <a:cs typeface="Poppins" pitchFamily="2" charset="77"/>
              </a:rPr>
              <a:t>Which potential variables could be affecting the relationship between the variables in your study?</a:t>
            </a:r>
          </a:p>
        </p:txBody>
      </p:sp>
    </p:spTree>
    <p:extLst>
      <p:ext uri="{BB962C8B-B14F-4D97-AF65-F5344CB8AC3E}">
        <p14:creationId xmlns:p14="http://schemas.microsoft.com/office/powerpoint/2010/main" val="43152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2471058"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grpSp>
        <p:nvGrpSpPr>
          <p:cNvPr id="8" name="Group 7">
            <a:extLst>
              <a:ext uri="{FF2B5EF4-FFF2-40B4-BE49-F238E27FC236}">
                <a16:creationId xmlns:a16="http://schemas.microsoft.com/office/drawing/2014/main" id="{1638B9EF-F25F-5DAC-E6B6-EE3E08979810}"/>
              </a:ext>
            </a:extLst>
          </p:cNvPr>
          <p:cNvGrpSpPr/>
          <p:nvPr/>
        </p:nvGrpSpPr>
        <p:grpSpPr>
          <a:xfrm>
            <a:off x="2641600" y="1665916"/>
            <a:ext cx="6908800" cy="4014097"/>
            <a:chOff x="2641600" y="1665916"/>
            <a:chExt cx="6908800" cy="4014097"/>
          </a:xfrm>
        </p:grpSpPr>
        <p:pic>
          <p:nvPicPr>
            <p:cNvPr id="10" name="Picture 9">
              <a:extLst>
                <a:ext uri="{FF2B5EF4-FFF2-40B4-BE49-F238E27FC236}">
                  <a16:creationId xmlns:a16="http://schemas.microsoft.com/office/drawing/2014/main" id="{1D922B53-DF52-B65B-CFA6-562F2C73A165}"/>
                </a:ext>
              </a:extLst>
            </p:cNvPr>
            <p:cNvPicPr>
              <a:picLocks noChangeAspect="1"/>
            </p:cNvPicPr>
            <p:nvPr/>
          </p:nvPicPr>
          <p:blipFill rotWithShape="1">
            <a:blip r:embed="rId2"/>
            <a:srcRect t="11756" b="1172"/>
            <a:stretch/>
          </p:blipFill>
          <p:spPr>
            <a:xfrm>
              <a:off x="2641600" y="1665916"/>
              <a:ext cx="6908800" cy="4014097"/>
            </a:xfrm>
            <a:prstGeom prst="rect">
              <a:avLst/>
            </a:prstGeom>
          </p:spPr>
        </p:pic>
        <p:sp>
          <p:nvSpPr>
            <p:cNvPr id="7" name="Rectangle 6">
              <a:extLst>
                <a:ext uri="{FF2B5EF4-FFF2-40B4-BE49-F238E27FC236}">
                  <a16:creationId xmlns:a16="http://schemas.microsoft.com/office/drawing/2014/main" id="{1FBF1AF7-F0BE-A026-8A9C-5359F56E54E2}"/>
                </a:ext>
              </a:extLst>
            </p:cNvPr>
            <p:cNvSpPr/>
            <p:nvPr/>
          </p:nvSpPr>
          <p:spPr>
            <a:xfrm>
              <a:off x="5040087" y="3284990"/>
              <a:ext cx="2536370" cy="2318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429386B-557D-FD69-FA90-693AB4F938F7}"/>
              </a:ext>
            </a:extLst>
          </p:cNvPr>
          <p:cNvGrpSpPr/>
          <p:nvPr/>
        </p:nvGrpSpPr>
        <p:grpSpPr>
          <a:xfrm>
            <a:off x="2657928" y="1623911"/>
            <a:ext cx="6908800" cy="4425434"/>
            <a:chOff x="2657928" y="1623911"/>
            <a:chExt cx="6908800" cy="4425434"/>
          </a:xfrm>
        </p:grpSpPr>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pic>
          <p:nvPicPr>
            <p:cNvPr id="9" name="Picture 8">
              <a:extLst>
                <a:ext uri="{FF2B5EF4-FFF2-40B4-BE49-F238E27FC236}">
                  <a16:creationId xmlns:a16="http://schemas.microsoft.com/office/drawing/2014/main" id="{F2B31C06-FF49-3361-03A5-76288203889B}"/>
                </a:ext>
              </a:extLst>
            </p:cNvPr>
            <p:cNvPicPr>
              <a:picLocks noChangeAspect="1"/>
            </p:cNvPicPr>
            <p:nvPr/>
          </p:nvPicPr>
          <p:blipFill rotWithShape="1">
            <a:blip r:embed="rId2"/>
            <a:srcRect t="11997" b="5928"/>
            <a:stretch/>
          </p:blipFill>
          <p:spPr>
            <a:xfrm>
              <a:off x="2657928" y="1623911"/>
              <a:ext cx="6908800" cy="3783744"/>
            </a:xfrm>
            <a:prstGeom prst="rect">
              <a:avLst/>
            </a:prstGeom>
          </p:spPr>
        </p:pic>
      </p:grpSp>
    </p:spTree>
    <p:extLst>
      <p:ext uri="{BB962C8B-B14F-4D97-AF65-F5344CB8AC3E}">
        <p14:creationId xmlns:p14="http://schemas.microsoft.com/office/powerpoint/2010/main" val="25182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pic>
        <p:nvPicPr>
          <p:cNvPr id="11" name="Picture 10">
            <a:extLst>
              <a:ext uri="{FF2B5EF4-FFF2-40B4-BE49-F238E27FC236}">
                <a16:creationId xmlns:a16="http://schemas.microsoft.com/office/drawing/2014/main" id="{84787894-4379-EF95-90A5-50B92C8B2DDD}"/>
              </a:ext>
            </a:extLst>
          </p:cNvPr>
          <p:cNvPicPr>
            <a:picLocks noChangeAspect="1"/>
          </p:cNvPicPr>
          <p:nvPr/>
        </p:nvPicPr>
        <p:blipFill rotWithShape="1">
          <a:blip r:embed="rId5"/>
          <a:srcRect b="13532"/>
          <a:stretch/>
        </p:blipFill>
        <p:spPr>
          <a:xfrm>
            <a:off x="8485415" y="1900997"/>
            <a:ext cx="1511300" cy="1153046"/>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A64E24-2994-C664-FBF3-32EA32C8DBA8}"/>
              </a:ext>
            </a:extLst>
          </p:cNvPr>
          <p:cNvPicPr>
            <a:picLocks noChangeAspect="1"/>
          </p:cNvPicPr>
          <p:nvPr/>
        </p:nvPicPr>
        <p:blipFill>
          <a:blip r:embed="rId6"/>
          <a:stretch>
            <a:fillRect/>
          </a:stretch>
        </p:blipFill>
        <p:spPr>
          <a:xfrm>
            <a:off x="5040087" y="4422713"/>
            <a:ext cx="2298700" cy="1257300"/>
          </a:xfrm>
          <a:prstGeom prst="rect">
            <a:avLst/>
          </a:prstGeom>
        </p:spPr>
      </p:pic>
      <p:cxnSp>
        <p:nvCxnSpPr>
          <p:cNvPr id="10" name="Straight Arrow Connector 9">
            <a:extLst>
              <a:ext uri="{FF2B5EF4-FFF2-40B4-BE49-F238E27FC236}">
                <a16:creationId xmlns:a16="http://schemas.microsoft.com/office/drawing/2014/main" id="{821B8BE5-5982-F067-D081-C7ADCC0A7304}"/>
              </a:ext>
            </a:extLst>
          </p:cNvPr>
          <p:cNvCxnSpPr/>
          <p:nvPr/>
        </p:nvCxnSpPr>
        <p:spPr>
          <a:xfrm flipV="1">
            <a:off x="7707086" y="3575957"/>
            <a:ext cx="778329" cy="81642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9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Poppins" pitchFamily="2" charset="77"/>
                <a:ea typeface="Helvetica Neue Light" panose="02000403000000020004" pitchFamily="2" charset="0"/>
                <a:cs typeface="Poppins" pitchFamily="2" charset="77"/>
              </a:rPr>
              <a:t>Goals of this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128113" y="1299968"/>
            <a:ext cx="11935774" cy="5144998"/>
          </a:xfrm>
          <a:prstGeom prst="rect">
            <a:avLst/>
          </a:prstGeom>
        </p:spPr>
        <p:txBody>
          <a:bodyPr wrap="square">
            <a:spAutoFit/>
          </a:bodyPr>
          <a:lstStyle/>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Introduce basic concepts underpinning experimental design</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Learn how to think critically about the data you want to generate and use to make claims about</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Overview of statistical tests and concepts</a:t>
            </a:r>
          </a:p>
          <a:p>
            <a:pPr>
              <a:lnSpc>
                <a:spcPct val="200000"/>
              </a:lnSpc>
            </a:pPr>
            <a:endParaRPr lang="en-US" sz="2400" dirty="0">
              <a:solidFill>
                <a:schemeClr val="tx1">
                  <a:lumMod val="85000"/>
                  <a:lumOff val="15000"/>
                </a:schemeClr>
              </a:solidFill>
              <a:latin typeface=""/>
              <a:ea typeface="Helvetica Neue Light" panose="02000403000000020004" pitchFamily="2" charset="0"/>
            </a:endParaRPr>
          </a:p>
          <a:p>
            <a:pPr>
              <a:lnSpc>
                <a:spcPct val="200000"/>
              </a:lnSpc>
            </a:pPr>
            <a:r>
              <a:rPr lang="en-US" sz="2400" dirty="0">
                <a:solidFill>
                  <a:schemeClr val="tx1">
                    <a:lumMod val="85000"/>
                    <a:lumOff val="15000"/>
                  </a:schemeClr>
                </a:solidFill>
                <a:latin typeface=""/>
                <a:ea typeface="Helvetica Neue Light" panose="02000403000000020004" pitchFamily="2" charset="0"/>
              </a:rPr>
              <a:t>Basic level course - No prerequisites</a:t>
            </a:r>
          </a:p>
          <a:p>
            <a:pPr>
              <a:lnSpc>
                <a:spcPct val="200000"/>
              </a:lnSpc>
            </a:pPr>
            <a:r>
              <a:rPr lang="en-US" sz="2400" dirty="0">
                <a:solidFill>
                  <a:schemeClr val="tx1">
                    <a:lumMod val="85000"/>
                    <a:lumOff val="15000"/>
                  </a:schemeClr>
                </a:solidFill>
                <a:latin typeface=""/>
                <a:ea typeface="Helvetica Neue Light" panose="02000403000000020004" pitchFamily="2" charset="0"/>
              </a:rPr>
              <a:t>Please feel free to interrupt with questions, speak up or use the chat!</a:t>
            </a:r>
          </a:p>
        </p:txBody>
      </p:sp>
    </p:spTree>
    <p:extLst>
      <p:ext uri="{BB962C8B-B14F-4D97-AF65-F5344CB8AC3E}">
        <p14:creationId xmlns:p14="http://schemas.microsoft.com/office/powerpoint/2010/main" val="272046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4621410" y="5159863"/>
            <a:ext cx="3445328" cy="1477328"/>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 </a:t>
            </a:r>
          </a:p>
          <a:p>
            <a:r>
              <a:rPr lang="en-US" dirty="0">
                <a:latin typeface="Helvetica Neue Light" panose="02000403000000020004" pitchFamily="2" charset="0"/>
                <a:ea typeface="Helvetica Neue Light" panose="02000403000000020004" pitchFamily="2" charset="0"/>
              </a:rPr>
              <a:t>- Ethnicity</a:t>
            </a:r>
          </a:p>
          <a:p>
            <a:r>
              <a:rPr lang="en-US" dirty="0">
                <a:latin typeface="Helvetica Neue Light" panose="02000403000000020004" pitchFamily="2" charset="0"/>
                <a:ea typeface="Helvetica Neue Light" panose="02000403000000020004" pitchFamily="2" charset="0"/>
              </a:rPr>
              <a:t>- Country of birth</a:t>
            </a:r>
          </a:p>
          <a:p>
            <a:r>
              <a:rPr lang="en-US" dirty="0">
                <a:latin typeface="Helvetica Neue Light" panose="02000403000000020004" pitchFamily="2" charset="0"/>
                <a:ea typeface="Helvetica Neue Light" panose="02000403000000020004" pitchFamily="2" charset="0"/>
              </a:rPr>
              <a:t>- Genetics</a:t>
            </a:r>
          </a:p>
          <a:p>
            <a:endParaRPr lang="en-US" dirty="0">
              <a:latin typeface="Helvetica Neue Light" panose="02000403000000020004" pitchFamily="2" charset="0"/>
              <a:ea typeface="Helvetica Neue Light" panose="02000403000000020004" pitchFamily="2" charset="0"/>
            </a:endParaRP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1B8BE5-5982-F067-D081-C7ADCC0A7304}"/>
              </a:ext>
            </a:extLst>
          </p:cNvPr>
          <p:cNvCxnSpPr>
            <a:cxnSpLocks/>
          </p:cNvCxnSpPr>
          <p:nvPr/>
        </p:nvCxnSpPr>
        <p:spPr>
          <a:xfrm flipH="1" flipV="1">
            <a:off x="3146270" y="3958814"/>
            <a:ext cx="1333499" cy="120104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0F3DD5-CC1C-FFF7-41A8-48A45E17920C}"/>
              </a:ext>
            </a:extLst>
          </p:cNvPr>
          <p:cNvPicPr>
            <a:picLocks noChangeAspect="1"/>
          </p:cNvPicPr>
          <p:nvPr/>
        </p:nvPicPr>
        <p:blipFill rotWithShape="1">
          <a:blip r:embed="rId5"/>
          <a:srcRect b="13532"/>
          <a:stretch/>
        </p:blipFill>
        <p:spPr>
          <a:xfrm>
            <a:off x="8485415" y="1900997"/>
            <a:ext cx="1511300" cy="1153046"/>
          </a:xfrm>
          <a:prstGeom prst="rect">
            <a:avLst/>
          </a:prstGeom>
        </p:spPr>
      </p:pic>
    </p:spTree>
    <p:extLst>
      <p:ext uri="{BB962C8B-B14F-4D97-AF65-F5344CB8AC3E}">
        <p14:creationId xmlns:p14="http://schemas.microsoft.com/office/powerpoint/2010/main" val="2522619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Chemical in pregnant maternal blood correlating with healthy children</a:t>
            </a:r>
          </a:p>
        </p:txBody>
      </p:sp>
      <p:sp>
        <p:nvSpPr>
          <p:cNvPr id="8" name="TextBox 7">
            <a:extLst>
              <a:ext uri="{FF2B5EF4-FFF2-40B4-BE49-F238E27FC236}">
                <a16:creationId xmlns:a16="http://schemas.microsoft.com/office/drawing/2014/main" id="{1E880ADB-915F-B94F-8DFE-49495DE75359}"/>
              </a:ext>
            </a:extLst>
          </p:cNvPr>
          <p:cNvSpPr txBox="1"/>
          <p:nvPr/>
        </p:nvSpPr>
        <p:spPr>
          <a:xfrm>
            <a:off x="627020" y="5244042"/>
            <a:ext cx="9965287" cy="830997"/>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a:t>
            </a:r>
          </a:p>
          <a:p>
            <a:pPr algn="ctr"/>
            <a:r>
              <a:rPr lang="en-US" sz="2400" dirty="0">
                <a:solidFill>
                  <a:srgbClr val="002A40"/>
                </a:solidFill>
                <a:latin typeface="Poppins" pitchFamily="2" charset="77"/>
                <a:cs typeface="Poppins" pitchFamily="2" charset="77"/>
              </a:rPr>
              <a:t>Genetics make-up controlling metabolism of chemical </a:t>
            </a:r>
          </a:p>
        </p:txBody>
      </p:sp>
      <p:sp>
        <p:nvSpPr>
          <p:cNvPr id="9" name="TextBox 8">
            <a:extLst>
              <a:ext uri="{FF2B5EF4-FFF2-40B4-BE49-F238E27FC236}">
                <a16:creationId xmlns:a16="http://schemas.microsoft.com/office/drawing/2014/main" id="{93ED0E5E-A9F0-EA4A-88BA-0AC39AF9457C}"/>
              </a:ext>
            </a:extLst>
          </p:cNvPr>
          <p:cNvSpPr txBox="1"/>
          <p:nvPr/>
        </p:nvSpPr>
        <p:spPr>
          <a:xfrm>
            <a:off x="4848351" y="2727509"/>
            <a:ext cx="519694" cy="461665"/>
          </a:xfrm>
          <a:prstGeom prst="rect">
            <a:avLst/>
          </a:prstGeom>
          <a:noFill/>
        </p:spPr>
        <p:txBody>
          <a:bodyPr wrap="none" rtlCol="0">
            <a:spAutoFit/>
          </a:bodyPr>
          <a:lstStyle/>
          <a:p>
            <a:r>
              <a:rPr lang="en-US" sz="2400" dirty="0">
                <a:latin typeface="Poppins" pitchFamily="2" charset="77"/>
                <a:cs typeface="Poppins" pitchFamily="2" charset="77"/>
              </a:rPr>
              <a:t>-&gt;</a:t>
            </a:r>
          </a:p>
        </p:txBody>
      </p:sp>
      <p:sp>
        <p:nvSpPr>
          <p:cNvPr id="10" name="Rounded Rectangle 9">
            <a:extLst>
              <a:ext uri="{FF2B5EF4-FFF2-40B4-BE49-F238E27FC236}">
                <a16:creationId xmlns:a16="http://schemas.microsoft.com/office/drawing/2014/main" id="{61BC99EF-A830-0C4A-B169-50A0337D5DD6}"/>
              </a:ext>
            </a:extLst>
          </p:cNvPr>
          <p:cNvSpPr/>
          <p:nvPr/>
        </p:nvSpPr>
        <p:spPr>
          <a:xfrm>
            <a:off x="54317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Poppins" pitchFamily="2" charset="77"/>
                <a:cs typeface="Poppins" pitchFamily="2" charset="77"/>
              </a:rPr>
              <a:t>Mother with high levels of chemicals blood</a:t>
            </a:r>
          </a:p>
        </p:txBody>
      </p:sp>
      <p:sp>
        <p:nvSpPr>
          <p:cNvPr id="11" name="Rounded Rectangle 10">
            <a:extLst>
              <a:ext uri="{FF2B5EF4-FFF2-40B4-BE49-F238E27FC236}">
                <a16:creationId xmlns:a16="http://schemas.microsoft.com/office/drawing/2014/main" id="{597EFDE3-8A58-AC45-AC2B-5F98B94E0C22}"/>
              </a:ext>
            </a:extLst>
          </p:cNvPr>
          <p:cNvSpPr/>
          <p:nvPr/>
        </p:nvSpPr>
        <p:spPr>
          <a:xfrm>
            <a:off x="635824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itchFamily="2" charset="77"/>
                <a:cs typeface="Poppins" pitchFamily="2" charset="77"/>
              </a:rPr>
              <a:t>Healthy kids</a:t>
            </a:r>
          </a:p>
        </p:txBody>
      </p:sp>
      <p:sp>
        <p:nvSpPr>
          <p:cNvPr id="12" name="TextBox 11">
            <a:extLst>
              <a:ext uri="{FF2B5EF4-FFF2-40B4-BE49-F238E27FC236}">
                <a16:creationId xmlns:a16="http://schemas.microsoft.com/office/drawing/2014/main" id="{47A89C28-7518-2542-B87E-A099B0C8DDDD}"/>
              </a:ext>
            </a:extLst>
          </p:cNvPr>
          <p:cNvSpPr txBox="1"/>
          <p:nvPr/>
        </p:nvSpPr>
        <p:spPr>
          <a:xfrm>
            <a:off x="3711789" y="3252118"/>
            <a:ext cx="2859598" cy="461665"/>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Correlation</a:t>
            </a:r>
          </a:p>
        </p:txBody>
      </p:sp>
      <p:sp>
        <p:nvSpPr>
          <p:cNvPr id="13" name="Rectangle 12">
            <a:extLst>
              <a:ext uri="{FF2B5EF4-FFF2-40B4-BE49-F238E27FC236}">
                <a16:creationId xmlns:a16="http://schemas.microsoft.com/office/drawing/2014/main" id="{8AE74ABA-5025-0340-A5DA-52E31DDEB15B}"/>
              </a:ext>
            </a:extLst>
          </p:cNvPr>
          <p:cNvSpPr/>
          <p:nvPr/>
        </p:nvSpPr>
        <p:spPr>
          <a:xfrm>
            <a:off x="2036972" y="4063473"/>
            <a:ext cx="6540317" cy="769441"/>
          </a:xfrm>
          <a:prstGeom prst="rect">
            <a:avLst/>
          </a:prstGeom>
        </p:spPr>
        <p:txBody>
          <a:bodyPr wrap="none">
            <a:spAutoFit/>
          </a:bodyPr>
          <a:lstStyle/>
          <a:p>
            <a:r>
              <a:rPr lang="en-US" sz="2200" dirty="0">
                <a:solidFill>
                  <a:srgbClr val="333333"/>
                </a:solidFill>
                <a:latin typeface="Helvetica Neue" panose="02000503000000020004" pitchFamily="2" charset="0"/>
              </a:rPr>
              <a:t>High chemicals levels – not developing autism</a:t>
            </a:r>
          </a:p>
          <a:p>
            <a:r>
              <a:rPr lang="en-US" sz="2200" dirty="0">
                <a:solidFill>
                  <a:srgbClr val="333333"/>
                </a:solidFill>
                <a:latin typeface="Helvetica Neue" panose="02000503000000020004" pitchFamily="2" charset="0"/>
              </a:rPr>
              <a:t>Low chemicals levels – children developing autism</a:t>
            </a:r>
          </a:p>
        </p:txBody>
      </p:sp>
      <p:pic>
        <p:nvPicPr>
          <p:cNvPr id="14" name="Picture 13" descr="Icon&#10;&#10;Description automatically generated">
            <a:extLst>
              <a:ext uri="{FF2B5EF4-FFF2-40B4-BE49-F238E27FC236}">
                <a16:creationId xmlns:a16="http://schemas.microsoft.com/office/drawing/2014/main" id="{34B45DDB-A210-6D48-BA59-AE7F7592654D}"/>
              </a:ext>
            </a:extLst>
          </p:cNvPr>
          <p:cNvPicPr>
            <a:picLocks noChangeAspect="1"/>
          </p:cNvPicPr>
          <p:nvPr/>
        </p:nvPicPr>
        <p:blipFill>
          <a:blip r:embed="rId2"/>
          <a:stretch>
            <a:fillRect/>
          </a:stretch>
        </p:blipFill>
        <p:spPr>
          <a:xfrm>
            <a:off x="4346323" y="1029643"/>
            <a:ext cx="1723329" cy="1723329"/>
          </a:xfrm>
          <a:prstGeom prst="rect">
            <a:avLst/>
          </a:prstGeom>
        </p:spPr>
      </p:pic>
      <p:pic>
        <p:nvPicPr>
          <p:cNvPr id="15" name="Picture 14" descr="images.jpg">
            <a:extLst>
              <a:ext uri="{FF2B5EF4-FFF2-40B4-BE49-F238E27FC236}">
                <a16:creationId xmlns:a16="http://schemas.microsoft.com/office/drawing/2014/main" id="{F72020C7-BCD0-C24E-BA7A-E32B87CFB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98566" y="1493583"/>
            <a:ext cx="763514" cy="769441"/>
          </a:xfrm>
          <a:prstGeom prst="rect">
            <a:avLst/>
          </a:prstGeom>
        </p:spPr>
      </p:pic>
      <p:pic>
        <p:nvPicPr>
          <p:cNvPr id="16" name="Picture 15" descr="baby (1).png">
            <a:extLst>
              <a:ext uri="{FF2B5EF4-FFF2-40B4-BE49-F238E27FC236}">
                <a16:creationId xmlns:a16="http://schemas.microsoft.com/office/drawing/2014/main" id="{08CB8CC0-C3EC-F449-875C-F89B83AC6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766" y="1391613"/>
            <a:ext cx="972591" cy="972591"/>
          </a:xfrm>
          <a:prstGeom prst="rect">
            <a:avLst/>
          </a:prstGeom>
        </p:spPr>
      </p:pic>
    </p:spTree>
    <p:extLst>
      <p:ext uri="{BB962C8B-B14F-4D97-AF65-F5344CB8AC3E}">
        <p14:creationId xmlns:p14="http://schemas.microsoft.com/office/powerpoint/2010/main" val="395341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Correlation vs Causation</a:t>
            </a:r>
          </a:p>
        </p:txBody>
      </p:sp>
      <p:pic>
        <p:nvPicPr>
          <p:cNvPr id="5" name="Picture 4" descr="A picture containing shape&#10;&#10;Description automatically generated">
            <a:extLst>
              <a:ext uri="{FF2B5EF4-FFF2-40B4-BE49-F238E27FC236}">
                <a16:creationId xmlns:a16="http://schemas.microsoft.com/office/drawing/2014/main" id="{6A555AD7-C17D-E44D-BBA7-81AE88471704}"/>
              </a:ext>
            </a:extLst>
          </p:cNvPr>
          <p:cNvPicPr>
            <a:picLocks noChangeAspect="1"/>
          </p:cNvPicPr>
          <p:nvPr/>
        </p:nvPicPr>
        <p:blipFill>
          <a:blip r:embed="rId2"/>
          <a:stretch>
            <a:fillRect/>
          </a:stretch>
        </p:blipFill>
        <p:spPr>
          <a:xfrm>
            <a:off x="727802" y="1679944"/>
            <a:ext cx="11106390" cy="4071706"/>
          </a:xfrm>
          <a:prstGeom prst="rect">
            <a:avLst/>
          </a:prstGeom>
        </p:spPr>
      </p:pic>
      <p:sp>
        <p:nvSpPr>
          <p:cNvPr id="6" name="TextBox 5">
            <a:extLst>
              <a:ext uri="{FF2B5EF4-FFF2-40B4-BE49-F238E27FC236}">
                <a16:creationId xmlns:a16="http://schemas.microsoft.com/office/drawing/2014/main" id="{60126DF1-CE53-C740-BFFC-781497AFE132}"/>
              </a:ext>
            </a:extLst>
          </p:cNvPr>
          <p:cNvSpPr txBox="1"/>
          <p:nvPr/>
        </p:nvSpPr>
        <p:spPr>
          <a:xfrm>
            <a:off x="357808" y="1679944"/>
            <a:ext cx="4809615" cy="914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76053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Poll</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Helvetica Neue Light" panose="02000403000000020004" pitchFamily="2" charset="0"/>
                <a:ea typeface="Helvetica Neue Light" panose="02000403000000020004" pitchFamily="2" charset="0"/>
              </a:rPr>
              <a:t>Research question: </a:t>
            </a:r>
            <a:r>
              <a:rPr lang="en-US" i="1" dirty="0">
                <a:latin typeface="Helvetica Neue Light" panose="02000403000000020004" pitchFamily="2" charset="0"/>
                <a:ea typeface="Helvetica Neue Light" panose="02000403000000020004" pitchFamily="2" charset="0"/>
              </a:rPr>
              <a:t>Does </a:t>
            </a:r>
            <a:r>
              <a:rPr lang="en-US" i="1" u="sng" dirty="0">
                <a:latin typeface="Helvetica Neue Light" panose="02000403000000020004" pitchFamily="2" charset="0"/>
                <a:ea typeface="Helvetica Neue Light" panose="02000403000000020004" pitchFamily="2" charset="0"/>
              </a:rPr>
              <a:t>light exposure </a:t>
            </a:r>
            <a:r>
              <a:rPr lang="en-US" i="1" dirty="0">
                <a:latin typeface="Helvetica Neue Light" panose="02000403000000020004" pitchFamily="2" charset="0"/>
                <a:ea typeface="Helvetica Neue Light" panose="02000403000000020004" pitchFamily="2" charset="0"/>
              </a:rPr>
              <a:t>improve </a:t>
            </a:r>
            <a:r>
              <a:rPr lang="en-US" i="1" u="sng" dirty="0">
                <a:latin typeface="Helvetica Neue Light" panose="02000403000000020004" pitchFamily="2" charset="0"/>
                <a:ea typeface="Helvetica Neue Light" panose="02000403000000020004" pitchFamily="2" charset="0"/>
              </a:rPr>
              <a:t>learning ability </a:t>
            </a:r>
            <a:r>
              <a:rPr lang="en-US" i="1" dirty="0">
                <a:latin typeface="Helvetica Neue Light" panose="02000403000000020004" pitchFamily="2" charset="0"/>
                <a:ea typeface="Helvetica Neue Light" panose="02000403000000020004" pitchFamily="2" charset="0"/>
              </a:rPr>
              <a:t>in mice?</a:t>
            </a:r>
          </a:p>
          <a:p>
            <a:endParaRPr lang="en-US" i="1"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What can be the source of variability, confounding the outcome?</a:t>
            </a:r>
          </a:p>
          <a:p>
            <a:r>
              <a:rPr lang="en-US" dirty="0">
                <a:latin typeface="Helvetica Neue Light" panose="02000403000000020004" pitchFamily="2" charset="0"/>
                <a:ea typeface="Helvetica Neue Light" panose="02000403000000020004" pitchFamily="2" charset="0"/>
              </a:rPr>
              <a:t>Select all that apply</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1. Mouse inbred strains</a:t>
            </a:r>
          </a:p>
          <a:p>
            <a:r>
              <a:rPr lang="en-US" dirty="0">
                <a:latin typeface="Helvetica Neue Light" panose="02000403000000020004" pitchFamily="2" charset="0"/>
                <a:ea typeface="Helvetica Neue Light" panose="02000403000000020004" pitchFamily="2" charset="0"/>
              </a:rPr>
              <a:t>2. Genetic background</a:t>
            </a:r>
          </a:p>
          <a:p>
            <a:r>
              <a:rPr lang="en-US" dirty="0">
                <a:latin typeface="Helvetica Neue Light" panose="02000403000000020004" pitchFamily="2" charset="0"/>
                <a:ea typeface="Helvetica Neue Light" panose="02000403000000020004" pitchFamily="2" charset="0"/>
              </a:rPr>
              <a:t>3. Learning environment</a:t>
            </a:r>
          </a:p>
          <a:p>
            <a:r>
              <a:rPr lang="en-US" dirty="0">
                <a:latin typeface="Helvetica Neue Light" panose="02000403000000020004" pitchFamily="2" charset="0"/>
                <a:ea typeface="Helvetica Neue Light" panose="02000403000000020004" pitchFamily="2" charset="0"/>
              </a:rPr>
              <a:t>4. All are ‘independent variables’</a:t>
            </a:r>
            <a:endParaRPr lang="en-US" dirty="0"/>
          </a:p>
          <a:p>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372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Factors potentially affecting the response</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834192"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Biological factors that could affect the response </a:t>
            </a:r>
          </a:p>
          <a:p>
            <a:pPr>
              <a:lnSpc>
                <a:spcPct val="100000"/>
              </a:lnSpc>
            </a:pPr>
            <a:r>
              <a:rPr lang="en-US" sz="2000" dirty="0">
                <a:latin typeface="Helvetica Neue Light" panose="02000403000000020004" pitchFamily="2" charset="0"/>
                <a:ea typeface="Helvetica Neue Light" panose="02000403000000020004" pitchFamily="2" charset="0"/>
              </a:rPr>
              <a:t>	-BMI</a:t>
            </a:r>
          </a:p>
          <a:p>
            <a:pPr>
              <a:lnSpc>
                <a:spcPct val="100000"/>
              </a:lnSpc>
            </a:pPr>
            <a:r>
              <a:rPr lang="en-US" sz="2000" dirty="0">
                <a:latin typeface="Helvetica Neue Light" panose="02000403000000020004" pitchFamily="2" charset="0"/>
                <a:ea typeface="Helvetica Neue Light" panose="02000403000000020004" pitchFamily="2" charset="0"/>
              </a:rPr>
              <a:t>	-ethnicity</a:t>
            </a:r>
          </a:p>
          <a:p>
            <a:pPr>
              <a:lnSpc>
                <a:spcPct val="100000"/>
              </a:lnSpc>
            </a:pPr>
            <a:r>
              <a:rPr lang="en-US" sz="2000" dirty="0">
                <a:latin typeface="Helvetica Neue Light" panose="02000403000000020004" pitchFamily="2" charset="0"/>
                <a:ea typeface="Helvetica Neue Light" panose="02000403000000020004" pitchFamily="2" charset="0"/>
              </a:rPr>
              <a:t>	-gender</a:t>
            </a:r>
          </a:p>
          <a:p>
            <a:pPr>
              <a:lnSpc>
                <a:spcPct val="150000"/>
              </a:lnSpc>
            </a:pPr>
            <a:endParaRPr lang="en-US" sz="2000" dirty="0">
              <a:latin typeface="Helvetica Neue Light" panose="02000403000000020004" pitchFamily="2" charset="0"/>
              <a:ea typeface="Helvetica Neue Light" panose="02000403000000020004" pitchFamily="2" charset="0"/>
            </a:endParaRPr>
          </a:p>
          <a:p>
            <a:pPr>
              <a:lnSpc>
                <a:spcPct val="100000"/>
              </a:lnSpc>
            </a:pPr>
            <a:r>
              <a:rPr lang="en-US" sz="2400" dirty="0">
                <a:latin typeface="Helvetica Neue Light" panose="02000403000000020004" pitchFamily="2" charset="0"/>
                <a:ea typeface="Helvetica Neue Light" panose="02000403000000020004" pitchFamily="2" charset="0"/>
              </a:rPr>
              <a:t>Non-biological or technical factors that could affect the response.</a:t>
            </a:r>
          </a:p>
          <a:p>
            <a:pPr>
              <a:lnSpc>
                <a:spcPct val="100000"/>
              </a:lnSpc>
            </a:pPr>
            <a:r>
              <a:rPr lang="en-US" sz="2000" dirty="0">
                <a:latin typeface="Helvetica Neue Light" panose="02000403000000020004" pitchFamily="2" charset="0"/>
                <a:ea typeface="Helvetica Neue Light" panose="02000403000000020004" pitchFamily="2" charset="0"/>
              </a:rPr>
              <a:t>	-time/day/month of experiment/batch</a:t>
            </a:r>
          </a:p>
          <a:p>
            <a:pPr>
              <a:lnSpc>
                <a:spcPct val="100000"/>
              </a:lnSpc>
            </a:pPr>
            <a:r>
              <a:rPr lang="en-US" sz="2000" dirty="0">
                <a:latin typeface="Helvetica Neue Light" panose="02000403000000020004" pitchFamily="2" charset="0"/>
                <a:ea typeface="Helvetica Neue Light" panose="02000403000000020004" pitchFamily="2" charset="0"/>
              </a:rPr>
              <a:t>	-reagents used, reagents batch used</a:t>
            </a:r>
          </a:p>
          <a:p>
            <a:pPr>
              <a:lnSpc>
                <a:spcPct val="100000"/>
              </a:lnSpc>
            </a:pPr>
            <a:r>
              <a:rPr lang="en-US" sz="2000" dirty="0">
                <a:latin typeface="Helvetica Neue Light" panose="02000403000000020004" pitchFamily="2" charset="0"/>
                <a:ea typeface="Helvetica Neue Light" panose="02000403000000020004" pitchFamily="2" charset="0"/>
              </a:rPr>
              <a:t>	-technician</a:t>
            </a:r>
          </a:p>
        </p:txBody>
      </p:sp>
    </p:spTree>
    <p:extLst>
      <p:ext uri="{BB962C8B-B14F-4D97-AF65-F5344CB8AC3E}">
        <p14:creationId xmlns:p14="http://schemas.microsoft.com/office/powerpoint/2010/main" val="660893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78904" y="213583"/>
            <a:ext cx="11834192"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Considerations about confounding variables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25271" y="935575"/>
            <a:ext cx="1117016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be correlated with the independent variable.</a:t>
            </a:r>
          </a:p>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have a causal relationship with the dependent variable.</a:t>
            </a:r>
            <a:endParaRPr lang="en-US" sz="2400" dirty="0">
              <a:solidFill>
                <a:srgbClr val="000000"/>
              </a:solidFill>
              <a:latin typeface="Helvetica Neue Light" panose="02000403000000020004" pitchFamily="2" charset="0"/>
              <a:ea typeface="Helvetica Neue Light" panose="02000403000000020004" pitchFamily="2" charset="0"/>
            </a:endParaRP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make it seem that cause-and-effect relationships exist when they don’t.</a:t>
            </a: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mask the true cause-and-effect relationship between variables.</a:t>
            </a:r>
          </a:p>
        </p:txBody>
      </p:sp>
      <p:sp>
        <p:nvSpPr>
          <p:cNvPr id="5" name="TextBox 4">
            <a:extLst>
              <a:ext uri="{FF2B5EF4-FFF2-40B4-BE49-F238E27FC236}">
                <a16:creationId xmlns:a16="http://schemas.microsoft.com/office/drawing/2014/main" id="{678BEC71-8C5F-6B4B-AC0B-2ED25080A1CF}"/>
              </a:ext>
            </a:extLst>
          </p:cNvPr>
          <p:cNvSpPr txBox="1"/>
          <p:nvPr/>
        </p:nvSpPr>
        <p:spPr>
          <a:xfrm>
            <a:off x="178904" y="5368427"/>
            <a:ext cx="12013096" cy="1107996"/>
          </a:xfrm>
          <a:prstGeom prst="rect">
            <a:avLst/>
          </a:prstGeom>
          <a:noFill/>
        </p:spPr>
        <p:txBody>
          <a:bodyPr wrap="square">
            <a:spAutoFit/>
          </a:bodyPr>
          <a:lstStyle/>
          <a:p>
            <a:r>
              <a:rPr lang="en-US" sz="2200" dirty="0">
                <a:solidFill>
                  <a:srgbClr val="000000"/>
                </a:solidFill>
                <a:effectLst/>
                <a:latin typeface="Helvetica Neue Light" panose="02000403000000020004" pitchFamily="2" charset="0"/>
                <a:ea typeface="Helvetica Neue Light" panose="02000403000000020004" pitchFamily="2" charset="0"/>
              </a:rPr>
              <a:t>When confounding variables are present, we can’t always say with complete confidence that the changes we observe in the dependent variable are a direct result of changes in the independent variable.</a:t>
            </a:r>
            <a:endParaRPr lang="en-US" sz="2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930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97B60-F87A-5E46-A61C-BD542546DC88}"/>
              </a:ext>
            </a:extLst>
          </p:cNvPr>
          <p:cNvSpPr/>
          <p:nvPr/>
        </p:nvSpPr>
        <p:spPr>
          <a:xfrm>
            <a:off x="188948" y="235126"/>
            <a:ext cx="515397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Break ~ 5 minutes</a:t>
            </a:r>
            <a:endParaRPr lang="en-US" sz="4400" dirty="0">
              <a:latin typeface="Poppins" pitchFamily="2" charset="77"/>
              <a:cs typeface="Poppins" pitchFamily="2" charset="77"/>
            </a:endParaRPr>
          </a:p>
        </p:txBody>
      </p:sp>
      <p:sp>
        <p:nvSpPr>
          <p:cNvPr id="4" name="Google Shape;861;p110">
            <a:extLst>
              <a:ext uri="{FF2B5EF4-FFF2-40B4-BE49-F238E27FC236}">
                <a16:creationId xmlns:a16="http://schemas.microsoft.com/office/drawing/2014/main" id="{A9309F5E-0104-F54E-9818-361ECFAF527A}"/>
              </a:ext>
            </a:extLst>
          </p:cNvPr>
          <p:cNvSpPr txBox="1"/>
          <p:nvPr/>
        </p:nvSpPr>
        <p:spPr>
          <a:xfrm>
            <a:off x="208000" y="5176493"/>
            <a:ext cx="11984000" cy="1271077"/>
          </a:xfrm>
          <a:prstGeom prst="rect">
            <a:avLst/>
          </a:prstGeom>
          <a:noFill/>
          <a:ln>
            <a:noFill/>
          </a:ln>
        </p:spPr>
        <p:txBody>
          <a:bodyPr spcFirstLastPara="1" wrap="square" lIns="121900" tIns="121900" rIns="121900" bIns="121900" anchor="t" anchorCtr="0">
            <a:spAutoFit/>
          </a:bodyPr>
          <a:lstStyle/>
          <a:p>
            <a:pPr>
              <a:lnSpc>
                <a:spcPct val="90000"/>
              </a:lnSpc>
            </a:pPr>
            <a:r>
              <a:rPr lang="en" sz="3400" b="1" dirty="0">
                <a:solidFill>
                  <a:srgbClr val="CD28A3"/>
                </a:solidFill>
                <a:latin typeface="Helvetica Neue Light" panose="02000403000000020004" pitchFamily="2" charset="0"/>
                <a:ea typeface="Helvetica Neue Light" panose="02000403000000020004" pitchFamily="2" charset="0"/>
              </a:rPr>
              <a:t>Please take the survey:</a:t>
            </a:r>
            <a:endParaRPr sz="3400" b="1" dirty="0">
              <a:solidFill>
                <a:srgbClr val="CD28A3"/>
              </a:solidFill>
              <a:latin typeface="Helvetica Neue Light" panose="02000403000000020004" pitchFamily="2" charset="0"/>
              <a:ea typeface="Helvetica Neue Light" panose="02000403000000020004" pitchFamily="2" charset="0"/>
            </a:endParaRPr>
          </a:p>
          <a:p>
            <a:pPr>
              <a:lnSpc>
                <a:spcPct val="90000"/>
              </a:lnSpc>
            </a:pPr>
            <a:r>
              <a:rPr lang="en-US" sz="4000" b="0" i="0" u="sng" strike="noStrike" dirty="0">
                <a:solidFill>
                  <a:srgbClr val="1155CC"/>
                </a:solidFill>
                <a:effectLst/>
                <a:latin typeface="Arial" panose="020B0604020202020204" pitchFamily="34" charset="0"/>
                <a:hlinkClick r:id="rId2"/>
              </a:rPr>
              <a:t>https://www.surveymonkey.com/r/F75J6VZ</a:t>
            </a:r>
            <a:endParaRPr sz="4000" dirty="0">
              <a:solidFill>
                <a:srgbClr val="CD28A3"/>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12957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1305341"/>
            <a:ext cx="9588522" cy="4570482"/>
          </a:xfrm>
          <a:prstGeom prst="rect">
            <a:avLst/>
          </a:prstGeom>
        </p:spPr>
        <p:txBody>
          <a:bodyPr wrap="none">
            <a:spAutoFit/>
          </a:bodyPr>
          <a:lstStyle/>
          <a:p>
            <a:pPr marL="514350" indent="-514350">
              <a:spcAft>
                <a:spcPts val="600"/>
              </a:spcAft>
              <a:buAutoNum type="arabicPeriod"/>
            </a:pPr>
            <a:r>
              <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Confounding variables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45336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370449" y="4237465"/>
            <a:ext cx="1048512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000000"/>
                </a:solidFill>
                <a:effectLst/>
                <a:latin typeface="Helvetica Neue Light" panose="02000403000000020004" pitchFamily="2" charset="0"/>
                <a:ea typeface="Helvetica Neue Light" panose="02000403000000020004" pitchFamily="2" charset="0"/>
              </a:rPr>
              <a:t>Knowing how to deal with the challenges of experimental design is central to achieving </a:t>
            </a:r>
            <a:r>
              <a:rPr lang="en-US" sz="3200" b="0" u="sng" dirty="0">
                <a:solidFill>
                  <a:srgbClr val="000000"/>
                </a:solidFill>
                <a:effectLst/>
                <a:latin typeface="Helvetica Neue Light" panose="02000403000000020004" pitchFamily="2" charset="0"/>
                <a:ea typeface="Helvetica Neue Light" panose="02000403000000020004" pitchFamily="2" charset="0"/>
              </a:rPr>
              <a:t>reproducible experiments</a:t>
            </a:r>
            <a:r>
              <a:rPr lang="en-US" sz="3200" b="0" dirty="0">
                <a:solidFill>
                  <a:srgbClr val="000000"/>
                </a:solidFill>
                <a:effectLst/>
                <a:latin typeface="Helvetica Neue Light" panose="02000403000000020004" pitchFamily="2" charset="0"/>
                <a:ea typeface="Helvetica Neue Light" panose="02000403000000020004" pitchFamily="2" charset="0"/>
              </a:rPr>
              <a:t>.</a:t>
            </a:r>
            <a:endParaRPr lang="en-US" sz="3200" b="0" dirty="0">
              <a:solidFill>
                <a:srgbClr val="14A1D4"/>
              </a:solidFill>
              <a:latin typeface="Helvetica Neue Light" panose="02000403000000020004" pitchFamily="2" charset="0"/>
              <a:ea typeface="Helvetica Neue Light" panose="02000403000000020004" pitchFamily="2" charset="0"/>
              <a:cs typeface="Poppins" pitchFamily="2" charset="77"/>
            </a:endParaRPr>
          </a:p>
        </p:txBody>
      </p:sp>
    </p:spTree>
    <p:extLst>
      <p:ext uri="{BB962C8B-B14F-4D97-AF65-F5344CB8AC3E}">
        <p14:creationId xmlns:p14="http://schemas.microsoft.com/office/powerpoint/2010/main" val="1835720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Choose samples from target population</a:t>
            </a:r>
          </a:p>
        </p:txBody>
      </p:sp>
      <p:sp>
        <p:nvSpPr>
          <p:cNvPr id="6" name="TextBox 5">
            <a:extLst>
              <a:ext uri="{FF2B5EF4-FFF2-40B4-BE49-F238E27FC236}">
                <a16:creationId xmlns:a16="http://schemas.microsoft.com/office/drawing/2014/main" id="{0C54107C-5C1F-E4A6-819F-E7638EAF7DD8}"/>
              </a:ext>
            </a:extLst>
          </p:cNvPr>
          <p:cNvSpPr txBox="1"/>
          <p:nvPr/>
        </p:nvSpPr>
        <p:spPr>
          <a:xfrm>
            <a:off x="178904" y="5713629"/>
            <a:ext cx="11462899" cy="830997"/>
          </a:xfrm>
          <a:prstGeom prst="rect">
            <a:avLst/>
          </a:prstGeom>
          <a:noFill/>
        </p:spPr>
        <p:txBody>
          <a:bodyPr wrap="square">
            <a:spAutoFit/>
          </a:bodyPr>
          <a:lstStyle/>
          <a:p>
            <a:r>
              <a:rPr lang="en-US" sz="2400" dirty="0">
                <a:solidFill>
                  <a:srgbClr val="14A1D4"/>
                </a:solidFill>
                <a:effectLst/>
                <a:latin typeface="Helvetica Neue Light" panose="02000403000000020004" pitchFamily="2" charset="0"/>
                <a:ea typeface="Helvetica Neue Light" panose="02000403000000020004" pitchFamily="2" charset="0"/>
              </a:rPr>
              <a:t>When well-designed, experiments minimize any bias in this comparison</a:t>
            </a:r>
            <a:r>
              <a:rPr lang="en-US" sz="2400" dirty="0">
                <a:solidFill>
                  <a:srgbClr val="14A1D4"/>
                </a:solidFill>
                <a:latin typeface="Helvetica Neue Light" panose="02000403000000020004" pitchFamily="2" charset="0"/>
                <a:ea typeface="Helvetica Neue Light" panose="02000403000000020004" pitchFamily="2" charset="0"/>
              </a:rPr>
              <a:t> </a:t>
            </a:r>
            <a:r>
              <a:rPr lang="en-US" sz="2400" dirty="0">
                <a:solidFill>
                  <a:srgbClr val="14A1D4"/>
                </a:solidFill>
                <a:effectLst/>
                <a:latin typeface="Helvetica Neue Light" panose="02000403000000020004" pitchFamily="2" charset="0"/>
                <a:ea typeface="Helvetica Neue Light" panose="02000403000000020004" pitchFamily="2" charset="0"/>
              </a:rPr>
              <a:t>to make stronger inferences about the differences we see in the experiment. </a:t>
            </a:r>
            <a:endParaRPr lang="en-US" sz="2400" dirty="0">
              <a:solidFill>
                <a:srgbClr val="14A1D4"/>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1398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0E5583C-FE2B-C754-F594-953ABF3C1C5F}"/>
              </a:ext>
            </a:extLst>
          </p:cNvPr>
          <p:cNvSpPr>
            <a:spLocks noGrp="1"/>
          </p:cNvSpPr>
          <p:nvPr>
            <p:ph type="title"/>
          </p:nvPr>
        </p:nvSpPr>
        <p:spPr>
          <a:xfrm>
            <a:off x="389021" y="367228"/>
            <a:ext cx="10515600" cy="679673"/>
          </a:xfrm>
        </p:spPr>
        <p:txBody>
          <a:bodyPr/>
          <a:lstStyle/>
          <a:p>
            <a:r>
              <a:rPr lang="en" sz="4800" b="0" dirty="0">
                <a:latin typeface="Poppins" pitchFamily="2" charset="77"/>
                <a:ea typeface="Helvetica Neue Light" panose="02000403000000020004" pitchFamily="2" charset="0"/>
                <a:cs typeface="Poppins" pitchFamily="2" charset="77"/>
              </a:rPr>
              <a:t>Workshop sessions</a:t>
            </a:r>
            <a:endParaRPr lang="en-US" sz="4800" b="0" dirty="0"/>
          </a:p>
        </p:txBody>
      </p:sp>
      <p:sp>
        <p:nvSpPr>
          <p:cNvPr id="5" name="Google Shape;120;p29">
            <a:extLst>
              <a:ext uri="{FF2B5EF4-FFF2-40B4-BE49-F238E27FC236}">
                <a16:creationId xmlns:a16="http://schemas.microsoft.com/office/drawing/2014/main" id="{F97E8776-86CD-805D-5476-C629FB3A4F02}"/>
              </a:ext>
            </a:extLst>
          </p:cNvPr>
          <p:cNvSpPr txBox="1">
            <a:spLocks/>
          </p:cNvSpPr>
          <p:nvPr/>
        </p:nvSpPr>
        <p:spPr>
          <a:xfrm>
            <a:off x="34089" y="2214340"/>
            <a:ext cx="11225463" cy="2874712"/>
          </a:xfrm>
          <a:prstGeom prst="rect">
            <a:avLst/>
          </a:prstGeom>
        </p:spPr>
        <p:txBody>
          <a:bodyPr spcFirstLastPara="1" vert="horz" wrap="square" lIns="0" tIns="0" rIns="0" bIns="0" rtlCol="0" anchor="t" anchorCtr="0">
            <a:normAutofit fontScale="92500"/>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1 – Experimental design  (Michela </a:t>
            </a:r>
            <a:r>
              <a:rPr lang="en-US" sz="3000" dirty="0" err="1">
                <a:latin typeface=""/>
                <a:ea typeface="Helvetica Neue Light" panose="02000403000000020004" pitchFamily="2" charset="0"/>
                <a:cs typeface="Arial"/>
                <a:sym typeface="Arial"/>
              </a:rPr>
              <a:t>Traglia</a:t>
            </a:r>
            <a:r>
              <a:rPr lang="en-US" sz="3000" dirty="0">
                <a:latin typeface=""/>
                <a:ea typeface="Helvetica Neue Light" panose="02000403000000020004" pitchFamily="2" charset="0"/>
                <a:cs typeface="Arial"/>
                <a:sym typeface="Arial"/>
              </a:rPr>
              <a:t>)</a:t>
            </a:r>
            <a:endParaRPr lang="en-US" sz="2667" dirty="0">
              <a:latin typeface=""/>
              <a:ea typeface="Helvetica Neue Light" panose="02000403000000020004" pitchFamily="2" charset="0"/>
              <a:cs typeface="Arial"/>
              <a:sym typeface="Arial"/>
            </a:endParaRP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2 – Hypothesis testing (Reuben Thomas)</a:t>
            </a: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3 – Overview of the statistical analysis (Reuben Thomas)</a:t>
            </a:r>
          </a:p>
          <a:p>
            <a:pPr marL="1066785" indent="-457200">
              <a:lnSpc>
                <a:spcPct val="150000"/>
              </a:lnSpc>
              <a:spcBef>
                <a:spcPts val="1333"/>
              </a:spcBef>
              <a:buFont typeface="Courier New" panose="02070309020205020404" pitchFamily="49" charset="0"/>
              <a:buChar char="o"/>
            </a:pPr>
            <a:endParaRPr lang="en-US" sz="3000" dirty="0">
              <a:latin typeface=""/>
              <a:ea typeface="Helvetica Neue Light" panose="02000403000000020004" pitchFamily="2" charset="0"/>
              <a:cs typeface="Arial"/>
              <a:sym typeface="Arial"/>
            </a:endParaRPr>
          </a:p>
        </p:txBody>
      </p:sp>
    </p:spTree>
    <p:extLst>
      <p:ext uri="{BB962C8B-B14F-4D97-AF65-F5344CB8AC3E}">
        <p14:creationId xmlns:p14="http://schemas.microsoft.com/office/powerpoint/2010/main" val="345157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50779-DDC3-6234-7A2C-1A86AADAC781}"/>
              </a:ext>
            </a:extLst>
          </p:cNvPr>
          <p:cNvPicPr>
            <a:picLocks noChangeAspect="1"/>
          </p:cNvPicPr>
          <p:nvPr/>
        </p:nvPicPr>
        <p:blipFill>
          <a:blip r:embed="rId2"/>
          <a:stretch>
            <a:fillRect/>
          </a:stretch>
        </p:blipFill>
        <p:spPr>
          <a:xfrm>
            <a:off x="2374900" y="2184400"/>
            <a:ext cx="7442200" cy="2489200"/>
          </a:xfrm>
          <a:prstGeom prst="rect">
            <a:avLst/>
          </a:prstGeom>
        </p:spPr>
      </p:pic>
      <p:sp>
        <p:nvSpPr>
          <p:cNvPr id="6" name="Rectangle 5">
            <a:extLst>
              <a:ext uri="{FF2B5EF4-FFF2-40B4-BE49-F238E27FC236}">
                <a16:creationId xmlns:a16="http://schemas.microsoft.com/office/drawing/2014/main" id="{ECE180B6-82C1-B988-1983-69544AF7CDC0}"/>
              </a:ext>
            </a:extLst>
          </p:cNvPr>
          <p:cNvSpPr/>
          <p:nvPr/>
        </p:nvSpPr>
        <p:spPr>
          <a:xfrm>
            <a:off x="237217" y="149441"/>
            <a:ext cx="846898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7. Assign treatment to groups</a:t>
            </a:r>
            <a:endParaRPr lang="en-US" sz="44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327D5F76-70BA-5941-C222-FFFA7BE9EC73}"/>
              </a:ext>
            </a:extLst>
          </p:cNvPr>
          <p:cNvSpPr/>
          <p:nvPr/>
        </p:nvSpPr>
        <p:spPr>
          <a:xfrm>
            <a:off x="6286501" y="2184400"/>
            <a:ext cx="2351314"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ED097216-8C08-5DE9-48D8-604689F6EBF6}"/>
              </a:ext>
            </a:extLst>
          </p:cNvPr>
          <p:cNvCxnSpPr>
            <a:cxnSpLocks/>
          </p:cNvCxnSpPr>
          <p:nvPr/>
        </p:nvCxnSpPr>
        <p:spPr>
          <a:xfrm flipH="1">
            <a:off x="6874329" y="3249386"/>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2D0AA0-8162-022B-C1E2-33F6ECAD2EF7}"/>
              </a:ext>
            </a:extLst>
          </p:cNvPr>
          <p:cNvCxnSpPr>
            <a:cxnSpLocks/>
          </p:cNvCxnSpPr>
          <p:nvPr/>
        </p:nvCxnSpPr>
        <p:spPr>
          <a:xfrm flipH="1" flipV="1">
            <a:off x="6874329" y="3918857"/>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C52B9-4C28-681B-7BB3-6C31C9B9A6BE}"/>
              </a:ext>
            </a:extLst>
          </p:cNvPr>
          <p:cNvPicPr>
            <a:picLocks noChangeAspect="1"/>
          </p:cNvPicPr>
          <p:nvPr/>
        </p:nvPicPr>
        <p:blipFill>
          <a:blip r:embed="rId2"/>
          <a:stretch>
            <a:fillRect/>
          </a:stretch>
        </p:blipFill>
        <p:spPr>
          <a:xfrm>
            <a:off x="527329" y="984321"/>
            <a:ext cx="8868814" cy="358767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2F2402A8-0C50-9F29-0567-C3AF85EDD242}"/>
              </a:ext>
            </a:extLst>
          </p:cNvPr>
          <p:cNvSpPr txBox="1"/>
          <p:nvPr/>
        </p:nvSpPr>
        <p:spPr>
          <a:xfrm>
            <a:off x="527329" y="5603631"/>
            <a:ext cx="4645824" cy="553998"/>
          </a:xfrm>
          <a:prstGeom prst="rect">
            <a:avLst/>
          </a:prstGeom>
          <a:noFill/>
        </p:spPr>
        <p:txBody>
          <a:bodyPr wrap="none" rtlCol="0">
            <a:spAutoFit/>
          </a:bodyPr>
          <a:lstStyle/>
          <a:p>
            <a:r>
              <a:rPr lang="en-US" sz="3000" b="1" dirty="0">
                <a:solidFill>
                  <a:srgbClr val="CD28A3"/>
                </a:solidFill>
                <a:latin typeface="HELVETICA NEUE LIGHT" panose="02000403000000020004" pitchFamily="2" charset="0"/>
                <a:ea typeface="HELVETICA NEUE LIGHT" panose="02000403000000020004" pitchFamily="2" charset="0"/>
              </a:rPr>
              <a:t>Is this a good assignment?</a:t>
            </a:r>
          </a:p>
        </p:txBody>
      </p:sp>
    </p:spTree>
    <p:extLst>
      <p:ext uri="{BB962C8B-B14F-4D97-AF65-F5344CB8AC3E}">
        <p14:creationId xmlns:p14="http://schemas.microsoft.com/office/powerpoint/2010/main" val="3363479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32009-6295-1964-010A-632048AD3118}"/>
              </a:ext>
            </a:extLst>
          </p:cNvPr>
          <p:cNvPicPr>
            <a:picLocks noChangeAspect="1"/>
          </p:cNvPicPr>
          <p:nvPr/>
        </p:nvPicPr>
        <p:blipFill>
          <a:blip r:embed="rId2"/>
          <a:stretch>
            <a:fillRect/>
          </a:stretch>
        </p:blipFill>
        <p:spPr>
          <a:xfrm>
            <a:off x="831293" y="1744331"/>
            <a:ext cx="8265815" cy="383049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195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B6602-A69F-5648-A8A7-3552387A1912}"/>
              </a:ext>
            </a:extLst>
          </p:cNvPr>
          <p:cNvSpPr/>
          <p:nvPr/>
        </p:nvSpPr>
        <p:spPr>
          <a:xfrm>
            <a:off x="237217" y="149441"/>
            <a:ext cx="394050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Ronald Fisher</a:t>
            </a:r>
            <a:endParaRPr lang="en-US" sz="4400" dirty="0">
              <a:solidFill>
                <a:srgbClr val="14A1D4"/>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3DAD6AB8-3105-D945-AED3-76C645FF4ADB}"/>
              </a:ext>
            </a:extLst>
          </p:cNvPr>
          <p:cNvSpPr txBox="1"/>
          <p:nvPr/>
        </p:nvSpPr>
        <p:spPr>
          <a:xfrm>
            <a:off x="3566160" y="1005071"/>
            <a:ext cx="8625840" cy="4678204"/>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Overcome the large amount of variation in agricultural and biological experiments that often confused the results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 This motivated him to find experimental techniques that could</a:t>
            </a:r>
          </a:p>
          <a:p>
            <a:endParaRPr lang="en-US" sz="24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eliminate as much of the natural variation as possible</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prevent unremoved variation from confusing or biasing the effects being tested</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detect cause and effect with the minimal amount of experimental effort necessary - time consuming and costly</a:t>
            </a:r>
          </a:p>
        </p:txBody>
      </p:sp>
      <p:pic>
        <p:nvPicPr>
          <p:cNvPr id="5" name="Content Placeholder 10" descr="RonaldFisher.jpg">
            <a:extLst>
              <a:ext uri="{FF2B5EF4-FFF2-40B4-BE49-F238E27FC236}">
                <a16:creationId xmlns:a16="http://schemas.microsoft.com/office/drawing/2014/main" id="{C28C7691-8AA8-F241-8C5C-DD0235044D3A}"/>
              </a:ext>
            </a:extLst>
          </p:cNvPr>
          <p:cNvPicPr>
            <a:picLocks noChangeAspect="1"/>
          </p:cNvPicPr>
          <p:nvPr/>
        </p:nvPicPr>
        <p:blipFill>
          <a:blip r:embed="rId2">
            <a:extLst>
              <a:ext uri="{28A0092B-C50C-407E-A947-70E740481C1C}">
                <a14:useLocalDpi xmlns:a14="http://schemas.microsoft.com/office/drawing/2010/main" val="0"/>
              </a:ext>
            </a:extLst>
          </a:blip>
          <a:srcRect l="-15742" r="-15742"/>
          <a:stretch>
            <a:fillRect/>
          </a:stretch>
        </p:blipFill>
        <p:spPr>
          <a:xfrm>
            <a:off x="-401134" y="1054824"/>
            <a:ext cx="4515062" cy="4578576"/>
          </a:xfrm>
          <a:prstGeom prst="rect">
            <a:avLst/>
          </a:prstGeom>
        </p:spPr>
      </p:pic>
      <p:sp>
        <p:nvSpPr>
          <p:cNvPr id="6" name="TextBox 5">
            <a:extLst>
              <a:ext uri="{FF2B5EF4-FFF2-40B4-BE49-F238E27FC236}">
                <a16:creationId xmlns:a16="http://schemas.microsoft.com/office/drawing/2014/main" id="{C2C3D441-53C7-244C-B137-EAF86D91FD21}"/>
              </a:ext>
            </a:extLst>
          </p:cNvPr>
          <p:cNvSpPr txBox="1"/>
          <p:nvPr/>
        </p:nvSpPr>
        <p:spPr>
          <a:xfrm>
            <a:off x="146634" y="5787196"/>
            <a:ext cx="3419526"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1920 CE, Design of Experiments</a:t>
            </a:r>
          </a:p>
        </p:txBody>
      </p:sp>
    </p:spTree>
    <p:extLst>
      <p:ext uri="{BB962C8B-B14F-4D97-AF65-F5344CB8AC3E}">
        <p14:creationId xmlns:p14="http://schemas.microsoft.com/office/powerpoint/2010/main" val="3980108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5C5D56B7-84B0-C645-BA19-AE90AE95C3CE}"/>
              </a:ext>
            </a:extLst>
          </p:cNvPr>
          <p:cNvSpPr/>
          <p:nvPr/>
        </p:nvSpPr>
        <p:spPr>
          <a:xfrm>
            <a:off x="237217" y="1296569"/>
            <a:ext cx="8105687" cy="3477875"/>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Fisher -&gt; helps to avoid confusion or biases due to changes in background or confounding variables. </a:t>
            </a:r>
          </a:p>
          <a:p>
            <a:endParaRPr lang="en-US" sz="2200" dirty="0">
              <a:latin typeface="Helvetica Neue Light" panose="02000403000000020004" pitchFamily="2" charset="0"/>
              <a:ea typeface="Helvetica Neue Light" panose="02000403000000020004" pitchFamily="2" charset="0"/>
            </a:endParaRP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One of the main purposes for experimental designs is to minimize the effect of experimental error.</a:t>
            </a:r>
          </a:p>
          <a:p>
            <a:endParaRPr lang="en-US" sz="2200" dirty="0">
              <a:latin typeface="Helvetica Neue Light" panose="02000403000000020004" pitchFamily="2" charset="0"/>
              <a:ea typeface="Helvetica Neue Light" panose="02000403000000020004" pitchFamily="2" charset="0"/>
            </a:endParaRPr>
          </a:p>
          <a:p>
            <a:r>
              <a:rPr lang="en-US" sz="2200" i="1" dirty="0">
                <a:latin typeface="Helvetica Neue Light" panose="02000403000000020004" pitchFamily="2" charset="0"/>
                <a:ea typeface="Helvetica Neue Light" panose="02000403000000020004" pitchFamily="2" charset="0"/>
              </a:rPr>
              <a:t>Randomization, replication, and blocking</a:t>
            </a:r>
            <a:r>
              <a:rPr lang="en-US" sz="2200" dirty="0">
                <a:latin typeface="Helvetica Neue Light" panose="02000403000000020004" pitchFamily="2" charset="0"/>
                <a:ea typeface="Helvetica Neue Light" panose="02000403000000020004" pitchFamily="2" charset="0"/>
              </a:rPr>
              <a:t>, are methods of error control. </a:t>
            </a:r>
          </a:p>
          <a:p>
            <a:endParaRPr lang="en-US" sz="2200" dirty="0">
              <a:latin typeface="Helvetica Neue Light" panose="02000403000000020004" pitchFamily="2" charset="0"/>
              <a:ea typeface="Helvetica Neue Light" panose="02000403000000020004" pitchFamily="2" charset="0"/>
            </a:endParaRPr>
          </a:p>
        </p:txBody>
      </p:sp>
      <p:pic>
        <p:nvPicPr>
          <p:cNvPr id="6" name="Picture 5" descr="A picture containing table&#10;&#10;Description automatically generated">
            <a:extLst>
              <a:ext uri="{FF2B5EF4-FFF2-40B4-BE49-F238E27FC236}">
                <a16:creationId xmlns:a16="http://schemas.microsoft.com/office/drawing/2014/main" id="{E812E6D7-63A7-AE4B-BB05-1E7517A60C7F}"/>
              </a:ext>
            </a:extLst>
          </p:cNvPr>
          <p:cNvPicPr>
            <a:picLocks noChangeAspect="1"/>
          </p:cNvPicPr>
          <p:nvPr/>
        </p:nvPicPr>
        <p:blipFill rotWithShape="1">
          <a:blip r:embed="rId2"/>
          <a:srcRect l="57678" t="28986" r="5382" b="15362"/>
          <a:stretch/>
        </p:blipFill>
        <p:spPr>
          <a:xfrm>
            <a:off x="8342904" y="728594"/>
            <a:ext cx="3379305" cy="3816626"/>
          </a:xfrm>
          <a:prstGeom prst="rect">
            <a:avLst/>
          </a:prstGeom>
        </p:spPr>
      </p:pic>
      <p:sp>
        <p:nvSpPr>
          <p:cNvPr id="4" name="TextBox 3">
            <a:extLst>
              <a:ext uri="{FF2B5EF4-FFF2-40B4-BE49-F238E27FC236}">
                <a16:creationId xmlns:a16="http://schemas.microsoft.com/office/drawing/2014/main" id="{B9B0BA8E-0312-6D42-BED4-A370E534A9CF}"/>
              </a:ext>
            </a:extLst>
          </p:cNvPr>
          <p:cNvSpPr txBox="1"/>
          <p:nvPr/>
        </p:nvSpPr>
        <p:spPr>
          <a:xfrm>
            <a:off x="237216" y="5615952"/>
            <a:ext cx="11954783" cy="1015663"/>
          </a:xfrm>
          <a:prstGeom prst="rect">
            <a:avLst/>
          </a:prstGeom>
          <a:noFill/>
        </p:spPr>
        <p:txBody>
          <a:bodyPr wrap="square">
            <a:spAutoFit/>
          </a:bodyPr>
          <a:lstStyle/>
          <a:p>
            <a:r>
              <a:rPr lang="en-US" sz="3000" b="0" i="0" dirty="0">
                <a:solidFill>
                  <a:srgbClr val="333333"/>
                </a:solidFill>
                <a:effectLst/>
                <a:latin typeface="Helvetica Neue" panose="02000503000000020004" pitchFamily="2" charset="0"/>
              </a:rPr>
              <a:t>Well-designed experiments are characterized by three features: </a:t>
            </a:r>
            <a:r>
              <a:rPr lang="en-US" sz="3000" b="0" i="0" u="sng" dirty="0">
                <a:solidFill>
                  <a:srgbClr val="333333"/>
                </a:solidFill>
                <a:effectLst/>
                <a:latin typeface="Helvetica Neue" panose="02000503000000020004" pitchFamily="2" charset="0"/>
              </a:rPr>
              <a:t>randomization, replication, and local control.</a:t>
            </a:r>
            <a:endParaRPr lang="en-US" sz="3000" u="sng" dirty="0"/>
          </a:p>
        </p:txBody>
      </p:sp>
    </p:spTree>
    <p:extLst>
      <p:ext uri="{BB962C8B-B14F-4D97-AF65-F5344CB8AC3E}">
        <p14:creationId xmlns:p14="http://schemas.microsoft.com/office/powerpoint/2010/main" val="3360432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2268E1-B091-6839-76D2-0425E937D2AA}"/>
              </a:ext>
            </a:extLst>
          </p:cNvPr>
          <p:cNvSpPr txBox="1"/>
          <p:nvPr/>
        </p:nvSpPr>
        <p:spPr>
          <a:xfrm>
            <a:off x="237217" y="1188781"/>
            <a:ext cx="11109929" cy="5262979"/>
          </a:xfrm>
          <a:prstGeom prst="rect">
            <a:avLst/>
          </a:prstGeom>
          <a:noFill/>
        </p:spPr>
        <p:txBody>
          <a:bodyPr wrap="square">
            <a:spAutoFit/>
          </a:bodyPr>
          <a:lstStyle/>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R</a:t>
            </a:r>
            <a:r>
              <a:rPr lang="en-US" sz="2400" dirty="0">
                <a:solidFill>
                  <a:srgbClr val="333333"/>
                </a:solidFill>
                <a:effectLst/>
                <a:latin typeface="Helvetica Neue Light" panose="02000403000000020004" pitchFamily="2" charset="0"/>
                <a:ea typeface="Helvetica Neue Light" panose="02000403000000020004" pitchFamily="2" charset="0"/>
              </a:rPr>
              <a:t>andomly assign subjects to treatment and control groups in order to minimize bias and moderate experimental error.</a:t>
            </a:r>
          </a:p>
          <a:p>
            <a:pPr marL="285750" indent="-285750" algn="l">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A</a:t>
            </a:r>
            <a:r>
              <a:rPr lang="en-US" sz="2400" dirty="0">
                <a:solidFill>
                  <a:srgbClr val="333333"/>
                </a:solidFill>
                <a:effectLst/>
                <a:latin typeface="Helvetica Neue Light" panose="02000403000000020004" pitchFamily="2" charset="0"/>
                <a:ea typeface="Helvetica Neue Light" panose="02000403000000020004" pitchFamily="2" charset="0"/>
              </a:rPr>
              <a:t>ssign random numbers to experimental so that any experimental unit (EU) has equal chances of being assigned to treatment or control</a:t>
            </a:r>
            <a:r>
              <a:rPr lang="en-US" sz="2400" dirty="0">
                <a:solidFill>
                  <a:srgbClr val="333333"/>
                </a:solidFill>
                <a:latin typeface="Helvetica Neue Light" panose="02000403000000020004" pitchFamily="2" charset="0"/>
                <a:ea typeface="Helvetica Neue Light" panose="02000403000000020004" pitchFamily="2" charset="0"/>
              </a:rPr>
              <a:t> (f</a:t>
            </a:r>
            <a:r>
              <a:rPr lang="en-US" sz="2400" dirty="0">
                <a:solidFill>
                  <a:srgbClr val="333333"/>
                </a:solidFill>
                <a:effectLst/>
                <a:latin typeface="Helvetica Neue Light" panose="02000403000000020004" pitchFamily="2" charset="0"/>
                <a:ea typeface="Helvetica Neue Light" panose="02000403000000020004" pitchFamily="2" charset="0"/>
              </a:rPr>
              <a:t>or example, odd-numbered EU in the treatment group, and even-numbered EU in the control group).</a:t>
            </a:r>
          </a:p>
          <a:p>
            <a:pPr marL="285750" indent="-285750" algn="l">
              <a:buFont typeface="Courier New" panose="02070309020205020404" pitchFamily="49" charset="0"/>
              <a:buChar char="o"/>
            </a:pPr>
            <a:endParaRPr lang="en-US" sz="2400" dirty="0">
              <a:solidFill>
                <a:srgbClr val="333333"/>
              </a:solidFill>
              <a:effectLst/>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000000"/>
                </a:solidFill>
                <a:effectLst/>
                <a:latin typeface="Helvetica Neue Light" panose="02000403000000020004" pitchFamily="2" charset="0"/>
                <a:ea typeface="Helvetica Neue Light" panose="02000403000000020004" pitchFamily="2" charset="0"/>
              </a:rPr>
              <a:t>Can create </a:t>
            </a:r>
            <a:r>
              <a:rPr lang="en-US" sz="2400" dirty="0">
                <a:solidFill>
                  <a:srgbClr val="333333"/>
                </a:solidFill>
                <a:effectLst/>
                <a:latin typeface="Helvetica Neue Light" panose="02000403000000020004" pitchFamily="2" charset="0"/>
                <a:ea typeface="Helvetica Neue Light" panose="02000403000000020004" pitchFamily="2" charset="0"/>
              </a:rPr>
              <a:t>unequal numbers between treatment and control groups.</a:t>
            </a:r>
          </a:p>
          <a:p>
            <a:pPr marL="285750" indent="-285750">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333333"/>
                </a:solidFill>
                <a:effectLst/>
                <a:latin typeface="Helvetica Neue Light" panose="02000403000000020004" pitchFamily="2" charset="0"/>
                <a:ea typeface="Helvetica Neue Light" panose="02000403000000020004" pitchFamily="2" charset="0"/>
              </a:rPr>
              <a:t>Appropriate only for experiments with homogeneous experimental units (e.g., mice should be of same sex, strain, age, etc.) where environmental effects, such as light or temperature, are relatively easy to control.</a:t>
            </a:r>
          </a:p>
          <a:p>
            <a:endParaRPr lang="en-US" sz="2400" dirty="0">
              <a:solidFill>
                <a:srgbClr val="333333"/>
              </a:solidFill>
              <a:effectLst/>
              <a:latin typeface="Helvetica Neue Light" panose="02000403000000020004" pitchFamily="2" charset="0"/>
              <a:ea typeface="Helvetica Neue Light" panose="02000403000000020004" pitchFamily="2" charset="0"/>
            </a:endParaRPr>
          </a:p>
        </p:txBody>
      </p:sp>
      <p:sp>
        <p:nvSpPr>
          <p:cNvPr id="5" name="Rectangle 4">
            <a:extLst>
              <a:ext uri="{FF2B5EF4-FFF2-40B4-BE49-F238E27FC236}">
                <a16:creationId xmlns:a16="http://schemas.microsoft.com/office/drawing/2014/main" id="{A562C07E-EDF9-2BDC-8567-9F843F299F94}"/>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58755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BC9AF3-9F25-94F9-B7A1-2BF8FE2F707B}"/>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
        <p:nvSpPr>
          <p:cNvPr id="5" name="TextBox 4">
            <a:extLst>
              <a:ext uri="{FF2B5EF4-FFF2-40B4-BE49-F238E27FC236}">
                <a16:creationId xmlns:a16="http://schemas.microsoft.com/office/drawing/2014/main" id="{DC6D42BA-0F68-8DDC-CFEB-D695D186E7F1}"/>
              </a:ext>
            </a:extLst>
          </p:cNvPr>
          <p:cNvSpPr txBox="1"/>
          <p:nvPr/>
        </p:nvSpPr>
        <p:spPr>
          <a:xfrm>
            <a:off x="446780" y="2004865"/>
            <a:ext cx="11298440" cy="2862322"/>
          </a:xfrm>
          <a:prstGeom prst="rect">
            <a:avLst/>
          </a:prstGeom>
          <a:noFill/>
        </p:spPr>
        <p:txBody>
          <a:bodyPr wrap="square">
            <a:spAutoFit/>
          </a:bodyPr>
          <a:lstStyle/>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A rack of many mice cages is heterogeneous with respect to light exposure</a:t>
            </a:r>
            <a:r>
              <a:rPr lang="en-US" sz="3000" dirty="0">
                <a:solidFill>
                  <a:srgbClr val="333333"/>
                </a:solidFill>
                <a:latin typeface="Helvetica Neue" panose="02000503000000020004" pitchFamily="2" charset="0"/>
              </a:rPr>
              <a:t>.</a:t>
            </a:r>
          </a:p>
          <a:p>
            <a:pPr marL="457200" indent="-457200">
              <a:buFont typeface="Courier New" panose="02070309020205020404" pitchFamily="49" charset="0"/>
              <a:buChar char="o"/>
            </a:pPr>
            <a:endParaRPr lang="en-US" sz="3000" dirty="0">
              <a:solidFill>
                <a:srgbClr val="333333"/>
              </a:solidFill>
              <a:latin typeface="Helvetica Neue" panose="02000503000000020004" pitchFamily="2" charset="0"/>
            </a:endParaRPr>
          </a:p>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The rack of cages can be divided into smaller </a:t>
            </a:r>
            <a:r>
              <a:rPr lang="en-US" sz="3000" b="0" i="0" u="sng" dirty="0">
                <a:solidFill>
                  <a:srgbClr val="333333"/>
                </a:solidFill>
                <a:effectLst/>
                <a:latin typeface="Helvetica Neue" panose="02000503000000020004" pitchFamily="2" charset="0"/>
              </a:rPr>
              <a:t>blocks</a:t>
            </a:r>
            <a:r>
              <a:rPr lang="en-US" sz="3000" b="0" i="0" dirty="0">
                <a:solidFill>
                  <a:srgbClr val="333333"/>
                </a:solidFill>
                <a:effectLst/>
                <a:latin typeface="Helvetica Neue" panose="02000503000000020004" pitchFamily="2" charset="0"/>
              </a:rPr>
              <a:t> such that cages within each block tend to be </a:t>
            </a:r>
            <a:r>
              <a:rPr lang="en-US" sz="3000" b="0" i="0" u="sng" dirty="0">
                <a:solidFill>
                  <a:srgbClr val="333333"/>
                </a:solidFill>
                <a:effectLst/>
                <a:latin typeface="Helvetica Neue" panose="02000503000000020004" pitchFamily="2" charset="0"/>
              </a:rPr>
              <a:t>more homogeneous </a:t>
            </a:r>
            <a:r>
              <a:rPr lang="en-US" sz="3000" b="0" i="0" dirty="0">
                <a:solidFill>
                  <a:srgbClr val="333333"/>
                </a:solidFill>
                <a:effectLst/>
                <a:latin typeface="Helvetica Neue" panose="02000503000000020004" pitchFamily="2" charset="0"/>
              </a:rPr>
              <a:t>(have equal light exposure).</a:t>
            </a:r>
            <a:endParaRPr lang="en-US" sz="3000" dirty="0"/>
          </a:p>
        </p:txBody>
      </p:sp>
      <p:sp>
        <p:nvSpPr>
          <p:cNvPr id="7" name="TextBox 6">
            <a:extLst>
              <a:ext uri="{FF2B5EF4-FFF2-40B4-BE49-F238E27FC236}">
                <a16:creationId xmlns:a16="http://schemas.microsoft.com/office/drawing/2014/main" id="{012743B2-9ED5-97EB-C06F-FD8C6D291030}"/>
              </a:ext>
            </a:extLst>
          </p:cNvPr>
          <p:cNvSpPr txBox="1"/>
          <p:nvPr/>
        </p:nvSpPr>
        <p:spPr>
          <a:xfrm>
            <a:off x="237067" y="5569786"/>
            <a:ext cx="11508153" cy="1138773"/>
          </a:xfrm>
          <a:prstGeom prst="rect">
            <a:avLst/>
          </a:prstGeom>
          <a:noFill/>
        </p:spPr>
        <p:txBody>
          <a:bodyPr wrap="square">
            <a:spAutoFit/>
          </a:bodyPr>
          <a:lstStyle/>
          <a:p>
            <a:pPr algn="l"/>
            <a:r>
              <a:rPr lang="en-US" sz="3400" dirty="0">
                <a:solidFill>
                  <a:srgbClr val="333333"/>
                </a:solidFill>
                <a:latin typeface="Helvetica Neue" panose="02000503000000020004" pitchFamily="2" charset="0"/>
              </a:rPr>
              <a:t>Blocking approach h</a:t>
            </a:r>
            <a:r>
              <a:rPr lang="en-US" sz="3400" b="0" i="0" dirty="0">
                <a:solidFill>
                  <a:srgbClr val="333333"/>
                </a:solidFill>
                <a:effectLst/>
                <a:latin typeface="Helvetica Neue" panose="02000503000000020004" pitchFamily="2" charset="0"/>
              </a:rPr>
              <a:t>elps to reduce variability unexplained in the model</a:t>
            </a:r>
          </a:p>
        </p:txBody>
      </p:sp>
    </p:spTree>
    <p:extLst>
      <p:ext uri="{BB962C8B-B14F-4D97-AF65-F5344CB8AC3E}">
        <p14:creationId xmlns:p14="http://schemas.microsoft.com/office/powerpoint/2010/main" val="403099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E641D-5E8A-B8FF-0E91-7A9932BBAC5E}"/>
              </a:ext>
            </a:extLst>
          </p:cNvPr>
          <p:cNvPicPr>
            <a:picLocks noChangeAspect="1"/>
          </p:cNvPicPr>
          <p:nvPr/>
        </p:nvPicPr>
        <p:blipFill>
          <a:blip r:embed="rId3"/>
          <a:stretch>
            <a:fillRect/>
          </a:stretch>
        </p:blipFill>
        <p:spPr>
          <a:xfrm>
            <a:off x="1336430" y="1968232"/>
            <a:ext cx="6198716" cy="2114856"/>
          </a:xfrm>
          <a:prstGeom prst="rect">
            <a:avLst/>
          </a:prstGeom>
        </p:spPr>
      </p:pic>
      <p:sp>
        <p:nvSpPr>
          <p:cNvPr id="7" name="TextBox 6">
            <a:extLst>
              <a:ext uri="{FF2B5EF4-FFF2-40B4-BE49-F238E27FC236}">
                <a16:creationId xmlns:a16="http://schemas.microsoft.com/office/drawing/2014/main" id="{D3F856F0-A401-00E1-37C0-B5661A986887}"/>
              </a:ext>
            </a:extLst>
          </p:cNvPr>
          <p:cNvSpPr txBox="1"/>
          <p:nvPr/>
        </p:nvSpPr>
        <p:spPr>
          <a:xfrm>
            <a:off x="337457" y="918882"/>
            <a:ext cx="11517085" cy="769441"/>
          </a:xfrm>
          <a:prstGeom prst="rect">
            <a:avLst/>
          </a:prstGeom>
          <a:noFill/>
        </p:spPr>
        <p:txBody>
          <a:bodyPr wrap="square">
            <a:spAutoFit/>
          </a:bodyPr>
          <a:lstStyle/>
          <a:p>
            <a:r>
              <a:rPr lang="en-US" sz="2200" dirty="0">
                <a:solidFill>
                  <a:srgbClr val="333333"/>
                </a:solidFill>
                <a:latin typeface="Helvetica Neue" panose="02000503000000020004" pitchFamily="2" charset="0"/>
              </a:rPr>
              <a:t>I</a:t>
            </a:r>
            <a:r>
              <a:rPr lang="en-US" sz="2200" b="0" i="0" dirty="0">
                <a:solidFill>
                  <a:srgbClr val="333333"/>
                </a:solidFill>
                <a:effectLst/>
                <a:latin typeface="Helvetica Neue" panose="02000503000000020004" pitchFamily="2" charset="0"/>
              </a:rPr>
              <a:t>f all </a:t>
            </a:r>
            <a:r>
              <a:rPr lang="en-US" sz="2200" b="0" i="1" dirty="0">
                <a:solidFill>
                  <a:srgbClr val="333333"/>
                </a:solidFill>
                <a:effectLst/>
                <a:latin typeface="Helvetica Neue" panose="02000503000000020004" pitchFamily="2" charset="0"/>
              </a:rPr>
              <a:t>control</a:t>
            </a:r>
            <a:r>
              <a:rPr lang="en-US" sz="2200" b="0" i="0" dirty="0">
                <a:solidFill>
                  <a:srgbClr val="333333"/>
                </a:solidFill>
                <a:effectLst/>
                <a:latin typeface="Helvetica Neue" panose="02000503000000020004" pitchFamily="2" charset="0"/>
              </a:rPr>
              <a:t> mice were female and all of the </a:t>
            </a:r>
            <a:r>
              <a:rPr lang="en-US" sz="2200" b="0" i="1" dirty="0">
                <a:solidFill>
                  <a:srgbClr val="333333"/>
                </a:solidFill>
                <a:effectLst/>
                <a:latin typeface="Helvetica Neue" panose="02000503000000020004" pitchFamily="2" charset="0"/>
              </a:rPr>
              <a:t>treatment</a:t>
            </a:r>
            <a:r>
              <a:rPr lang="en-US" sz="2200" b="0" i="0" dirty="0">
                <a:solidFill>
                  <a:srgbClr val="333333"/>
                </a:solidFill>
                <a:effectLst/>
                <a:latin typeface="Helvetica Neue" panose="02000503000000020004" pitchFamily="2" charset="0"/>
              </a:rPr>
              <a:t> mice were male, then the treatment effect would be confounded by sex.</a:t>
            </a:r>
            <a:endParaRPr lang="en-US" sz="2200" dirty="0"/>
          </a:p>
        </p:txBody>
      </p:sp>
      <p:pic>
        <p:nvPicPr>
          <p:cNvPr id="11" name="Picture 10">
            <a:extLst>
              <a:ext uri="{FF2B5EF4-FFF2-40B4-BE49-F238E27FC236}">
                <a16:creationId xmlns:a16="http://schemas.microsoft.com/office/drawing/2014/main" id="{FC80939F-805A-16C4-8C60-3DE1E6DFF90F}"/>
              </a:ext>
            </a:extLst>
          </p:cNvPr>
          <p:cNvPicPr>
            <a:picLocks noChangeAspect="1"/>
          </p:cNvPicPr>
          <p:nvPr/>
        </p:nvPicPr>
        <p:blipFill rotWithShape="1">
          <a:blip r:embed="rId4"/>
          <a:srcRect l="44291" t="42678"/>
          <a:stretch/>
        </p:blipFill>
        <p:spPr>
          <a:xfrm>
            <a:off x="6340929" y="4815083"/>
            <a:ext cx="5497286" cy="1713120"/>
          </a:xfrm>
          <a:prstGeom prst="rect">
            <a:avLst/>
          </a:prstGeom>
        </p:spPr>
      </p:pic>
      <p:sp>
        <p:nvSpPr>
          <p:cNvPr id="3" name="TextBox 2">
            <a:extLst>
              <a:ext uri="{FF2B5EF4-FFF2-40B4-BE49-F238E27FC236}">
                <a16:creationId xmlns:a16="http://schemas.microsoft.com/office/drawing/2014/main" id="{03071A4D-A0AE-08C3-D1B0-8BD7A58047DE}"/>
              </a:ext>
            </a:extLst>
          </p:cNvPr>
          <p:cNvSpPr txBox="1"/>
          <p:nvPr/>
        </p:nvSpPr>
        <p:spPr>
          <a:xfrm>
            <a:off x="353785" y="4261085"/>
            <a:ext cx="8984796" cy="1107996"/>
          </a:xfrm>
          <a:prstGeom prst="rect">
            <a:avLst/>
          </a:prstGeom>
          <a:noFill/>
        </p:spPr>
        <p:txBody>
          <a:bodyPr wrap="square">
            <a:spAutoFit/>
          </a:bodyPr>
          <a:lstStyle/>
          <a:p>
            <a:r>
              <a:rPr lang="en-US" sz="2200" b="0" i="0" dirty="0">
                <a:solidFill>
                  <a:srgbClr val="333333"/>
                </a:solidFill>
                <a:effectLst/>
                <a:latin typeface="Helvetica Neue" panose="02000503000000020004" pitchFamily="2" charset="0"/>
              </a:rPr>
              <a:t>Ensure animals in each condition are all the </a:t>
            </a:r>
            <a:r>
              <a:rPr lang="en-US" sz="2200" b="1" i="0" dirty="0">
                <a:solidFill>
                  <a:srgbClr val="333333"/>
                </a:solidFill>
                <a:effectLst/>
                <a:latin typeface="Helvetica Neue" panose="02000503000000020004" pitchFamily="2" charset="0"/>
              </a:rPr>
              <a:t>same age, sex, litter and batch</a:t>
            </a:r>
            <a:r>
              <a:rPr lang="en-US" sz="2200" b="0" i="0" dirty="0">
                <a:solidFill>
                  <a:srgbClr val="333333"/>
                </a:solidFill>
                <a:effectLst/>
                <a:latin typeface="Helvetica Neue" panose="02000503000000020004" pitchFamily="2" charset="0"/>
              </a:rPr>
              <a:t>, if possible. </a:t>
            </a:r>
          </a:p>
          <a:p>
            <a:r>
              <a:rPr lang="en-US" sz="2200" b="0" i="0" dirty="0">
                <a:solidFill>
                  <a:srgbClr val="333333"/>
                </a:solidFill>
                <a:effectLst/>
                <a:latin typeface="Helvetica Neue" panose="02000503000000020004" pitchFamily="2" charset="0"/>
              </a:rPr>
              <a:t>If not, split animals equally between conditions.</a:t>
            </a:r>
            <a:endParaRPr lang="en-US" sz="2200" dirty="0"/>
          </a:p>
        </p:txBody>
      </p:sp>
      <p:sp>
        <p:nvSpPr>
          <p:cNvPr id="2" name="Rectangle 1">
            <a:extLst>
              <a:ext uri="{FF2B5EF4-FFF2-40B4-BE49-F238E27FC236}">
                <a16:creationId xmlns:a16="http://schemas.microsoft.com/office/drawing/2014/main" id="{530912F9-E448-2076-A0F2-9D8943E3FE8F}"/>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850219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Choose samples from target population</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Randomly</a:t>
            </a:r>
            <a:r>
              <a:rPr lang="en-US" sz="2400" dirty="0">
                <a:latin typeface="Helvetica Neue Light" panose="02000403000000020004" pitchFamily="2" charset="0"/>
                <a:ea typeface="Helvetica Neue Light" panose="02000403000000020004" pitchFamily="2" charset="0"/>
              </a:rPr>
              <a:t> assign samples across different levels of factors affecting response </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Block out </a:t>
            </a:r>
            <a:r>
              <a:rPr lang="en-US" sz="2400" dirty="0">
                <a:latin typeface="Helvetica Neue Light" panose="02000403000000020004" pitchFamily="2" charset="0"/>
                <a:ea typeface="Helvetica Neue Light" panose="02000403000000020004" pitchFamily="2" charset="0"/>
              </a:rPr>
              <a:t>variation that is not of interest by randomly assigning to levels of factors within a block</a:t>
            </a:r>
          </a:p>
        </p:txBody>
      </p:sp>
    </p:spTree>
    <p:extLst>
      <p:ext uri="{BB962C8B-B14F-4D97-AF65-F5344CB8AC3E}">
        <p14:creationId xmlns:p14="http://schemas.microsoft.com/office/powerpoint/2010/main" val="305040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343A4340-ED5C-434B-9B90-1C4EFDCB4505}"/>
              </a:ext>
            </a:extLst>
          </p:cNvPr>
          <p:cNvPicPr>
            <a:picLocks noChangeAspect="1"/>
          </p:cNvPicPr>
          <p:nvPr/>
        </p:nvPicPr>
        <p:blipFill rotWithShape="1">
          <a:blip r:embed="rId2"/>
          <a:srcRect t="6038" b="15154"/>
          <a:stretch/>
        </p:blipFill>
        <p:spPr>
          <a:xfrm>
            <a:off x="1372563" y="1411404"/>
            <a:ext cx="4267200" cy="4864165"/>
          </a:xfrm>
          <a:prstGeom prst="rect">
            <a:avLst/>
          </a:prstGeom>
        </p:spPr>
      </p:pic>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 </a:t>
            </a:r>
            <a:endParaRPr lang="en-US" sz="40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F37CE813-72DB-1949-96BF-3E107C76EEDA}"/>
              </a:ext>
            </a:extLst>
          </p:cNvPr>
          <p:cNvSpPr/>
          <p:nvPr/>
        </p:nvSpPr>
        <p:spPr>
          <a:xfrm>
            <a:off x="5639763" y="6137413"/>
            <a:ext cx="5618846" cy="523220"/>
          </a:xfrm>
          <a:prstGeom prst="rect">
            <a:avLst/>
          </a:prstGeom>
        </p:spPr>
        <p:txBody>
          <a:bodyPr wrap="none">
            <a:spAutoFit/>
          </a:bodyPr>
          <a:lstStyle/>
          <a:p>
            <a:r>
              <a:rPr lang="en-US" sz="1400" dirty="0">
                <a:latin typeface="Poppins" pitchFamily="2" charset="77"/>
                <a:cs typeface="Poppins" pitchFamily="2" charset="77"/>
              </a:rPr>
              <a:t>https://quantifyinghealth.com/randomized-block-design/</a:t>
            </a:r>
          </a:p>
          <a:p>
            <a:r>
              <a:rPr lang="en-US" sz="1400" dirty="0">
                <a:latin typeface="Poppins" pitchFamily="2" charset="77"/>
                <a:cs typeface="Poppins" pitchFamily="2" charset="77"/>
              </a:rPr>
              <a:t>https://</a:t>
            </a:r>
            <a:r>
              <a:rPr lang="en-US" sz="1400" dirty="0" err="1">
                <a:latin typeface="Poppins" pitchFamily="2" charset="77"/>
                <a:cs typeface="Poppins" pitchFamily="2" charset="77"/>
              </a:rPr>
              <a:t>stattrek.com</a:t>
            </a:r>
            <a:r>
              <a:rPr lang="en-US" sz="1400" dirty="0">
                <a:latin typeface="Poppins" pitchFamily="2" charset="77"/>
                <a:cs typeface="Poppins" pitchFamily="2" charset="77"/>
              </a:rPr>
              <a:t>/experiments/experimental-</a:t>
            </a:r>
            <a:r>
              <a:rPr lang="en-US" sz="1400" dirty="0" err="1">
                <a:latin typeface="Poppins" pitchFamily="2" charset="77"/>
                <a:cs typeface="Poppins" pitchFamily="2" charset="77"/>
              </a:rPr>
              <a:t>design.aspx</a:t>
            </a:r>
            <a:endParaRPr lang="en-US" sz="1400" dirty="0">
              <a:latin typeface="Poppins" pitchFamily="2" charset="77"/>
              <a:cs typeface="Poppins" pitchFamily="2" charset="77"/>
            </a:endParaRPr>
          </a:p>
        </p:txBody>
      </p:sp>
      <p:pic>
        <p:nvPicPr>
          <p:cNvPr id="6" name="Picture 5" descr="Table&#10;&#10;Description automatically generated with medium confidence">
            <a:extLst>
              <a:ext uri="{FF2B5EF4-FFF2-40B4-BE49-F238E27FC236}">
                <a16:creationId xmlns:a16="http://schemas.microsoft.com/office/drawing/2014/main" id="{D369C341-ACA4-D448-8866-BC88B2AF0F7B}"/>
              </a:ext>
            </a:extLst>
          </p:cNvPr>
          <p:cNvPicPr>
            <a:picLocks noChangeAspect="1"/>
          </p:cNvPicPr>
          <p:nvPr/>
        </p:nvPicPr>
        <p:blipFill>
          <a:blip r:embed="rId3"/>
          <a:stretch>
            <a:fillRect/>
          </a:stretch>
        </p:blipFill>
        <p:spPr>
          <a:xfrm>
            <a:off x="6676448" y="3734626"/>
            <a:ext cx="4241800" cy="2197100"/>
          </a:xfrm>
          <a:prstGeom prst="rect">
            <a:avLst/>
          </a:prstGeom>
        </p:spPr>
      </p:pic>
      <p:pic>
        <p:nvPicPr>
          <p:cNvPr id="8" name="Picture 7" descr="Timeline&#10;&#10;Description automatically generated with medium confidence">
            <a:extLst>
              <a:ext uri="{FF2B5EF4-FFF2-40B4-BE49-F238E27FC236}">
                <a16:creationId xmlns:a16="http://schemas.microsoft.com/office/drawing/2014/main" id="{45D31339-1516-B34C-83D6-2938BA27D69C}"/>
              </a:ext>
            </a:extLst>
          </p:cNvPr>
          <p:cNvPicPr>
            <a:picLocks noChangeAspect="1"/>
          </p:cNvPicPr>
          <p:nvPr/>
        </p:nvPicPr>
        <p:blipFill>
          <a:blip r:embed="rId4"/>
          <a:stretch>
            <a:fillRect/>
          </a:stretch>
        </p:blipFill>
        <p:spPr>
          <a:xfrm>
            <a:off x="6831751" y="1449453"/>
            <a:ext cx="4178300" cy="1701800"/>
          </a:xfrm>
          <a:prstGeom prst="rect">
            <a:avLst/>
          </a:prstGeom>
        </p:spPr>
      </p:pic>
    </p:spTree>
    <p:extLst>
      <p:ext uri="{BB962C8B-B14F-4D97-AF65-F5344CB8AC3E}">
        <p14:creationId xmlns:p14="http://schemas.microsoft.com/office/powerpoint/2010/main" val="405987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DB19489D-DD5F-C846-8976-A057040CB434}"/>
              </a:ext>
            </a:extLst>
          </p:cNvPr>
          <p:cNvPicPr>
            <a:picLocks noChangeAspect="1"/>
          </p:cNvPicPr>
          <p:nvPr/>
        </p:nvPicPr>
        <p:blipFill>
          <a:blip r:embed="rId2"/>
          <a:stretch>
            <a:fillRect/>
          </a:stretch>
        </p:blipFill>
        <p:spPr>
          <a:xfrm>
            <a:off x="-460474" y="1356847"/>
            <a:ext cx="6079877" cy="6166172"/>
          </a:xfrm>
          <a:prstGeom prst="rect">
            <a:avLst/>
          </a:prstGeom>
        </p:spPr>
      </p:pic>
      <p:sp>
        <p:nvSpPr>
          <p:cNvPr id="7" name="Rectangle 6">
            <a:extLst>
              <a:ext uri="{FF2B5EF4-FFF2-40B4-BE49-F238E27FC236}">
                <a16:creationId xmlns:a16="http://schemas.microsoft.com/office/drawing/2014/main" id="{456DF98B-5847-CE4C-A0F5-0342D432898D}"/>
              </a:ext>
            </a:extLst>
          </p:cNvPr>
          <p:cNvSpPr/>
          <p:nvPr/>
        </p:nvSpPr>
        <p:spPr>
          <a:xfrm>
            <a:off x="294290" y="280906"/>
            <a:ext cx="11303094" cy="923330"/>
          </a:xfrm>
          <a:prstGeom prst="rect">
            <a:avLst/>
          </a:prstGeom>
        </p:spPr>
        <p:txBody>
          <a:bodyPr wrap="none">
            <a:spAutoFit/>
          </a:bodyPr>
          <a:lstStyle/>
          <a:p>
            <a:r>
              <a:rPr lang="en-US" sz="5400" dirty="0">
                <a:solidFill>
                  <a:schemeClr val="bg1"/>
                </a:solidFill>
                <a:latin typeface=""/>
              </a:rPr>
              <a:t>When we perform and experiment…</a:t>
            </a:r>
          </a:p>
        </p:txBody>
      </p:sp>
      <p:sp>
        <p:nvSpPr>
          <p:cNvPr id="8" name="TextBox 7">
            <a:extLst>
              <a:ext uri="{FF2B5EF4-FFF2-40B4-BE49-F238E27FC236}">
                <a16:creationId xmlns:a16="http://schemas.microsoft.com/office/drawing/2014/main" id="{A8D7FB47-C1B4-C342-B4FD-62BAA13D3918}"/>
              </a:ext>
            </a:extLst>
          </p:cNvPr>
          <p:cNvSpPr txBox="1"/>
          <p:nvPr/>
        </p:nvSpPr>
        <p:spPr>
          <a:xfrm>
            <a:off x="4244439" y="4187952"/>
            <a:ext cx="7813357" cy="1573508"/>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Empirical</a:t>
            </a:r>
            <a:r>
              <a:rPr lang="en-US" sz="2200" dirty="0">
                <a:latin typeface="Poppins" pitchFamily="2" charset="77"/>
                <a:cs typeface="Poppins" pitchFamily="2" charset="77"/>
              </a:rPr>
              <a:t> data are noisy</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Resources</a:t>
            </a:r>
            <a:r>
              <a:rPr lang="en-US" sz="2200" dirty="0">
                <a:latin typeface="Poppins" pitchFamily="2" charset="77"/>
                <a:cs typeface="Poppins" pitchFamily="2" charset="77"/>
              </a:rPr>
              <a:t> are </a:t>
            </a:r>
            <a:r>
              <a:rPr lang="en-US" sz="2200" u="sng" dirty="0">
                <a:latin typeface="Poppins" pitchFamily="2" charset="77"/>
                <a:cs typeface="Poppins" pitchFamily="2" charset="77"/>
              </a:rPr>
              <a:t>limited</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Generalize our scientific claims as much as possible</a:t>
            </a:r>
          </a:p>
        </p:txBody>
      </p:sp>
    </p:spTree>
    <p:extLst>
      <p:ext uri="{BB962C8B-B14F-4D97-AF65-F5344CB8AC3E}">
        <p14:creationId xmlns:p14="http://schemas.microsoft.com/office/powerpoint/2010/main" val="656700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 </a:t>
            </a:r>
            <a:endParaRPr lang="en-US" sz="4000" dirty="0">
              <a:solidFill>
                <a:srgbClr val="14A1D4"/>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955F94AA-3E21-C13B-E1EB-807376865FB3}"/>
              </a:ext>
            </a:extLst>
          </p:cNvPr>
          <p:cNvPicPr>
            <a:picLocks noChangeAspect="1"/>
          </p:cNvPicPr>
          <p:nvPr/>
        </p:nvPicPr>
        <p:blipFill>
          <a:blip r:embed="rId2"/>
          <a:stretch>
            <a:fillRect/>
          </a:stretch>
        </p:blipFill>
        <p:spPr>
          <a:xfrm>
            <a:off x="846667" y="857327"/>
            <a:ext cx="3301755" cy="5778071"/>
          </a:xfrm>
          <a:prstGeom prst="rect">
            <a:avLst/>
          </a:prstGeom>
        </p:spPr>
      </p:pic>
    </p:spTree>
    <p:extLst>
      <p:ext uri="{BB962C8B-B14F-4D97-AF65-F5344CB8AC3E}">
        <p14:creationId xmlns:p14="http://schemas.microsoft.com/office/powerpoint/2010/main" val="2040199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III: equal/unequal  </a:t>
            </a:r>
            <a:endParaRPr lang="en-US" sz="4000" dirty="0">
              <a:solidFill>
                <a:srgbClr val="14A1D4"/>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DBAF200-F164-49DE-9CF9-40C9DD2CB302}"/>
              </a:ext>
            </a:extLst>
          </p:cNvPr>
          <p:cNvPicPr>
            <a:picLocks noChangeAspect="1"/>
          </p:cNvPicPr>
          <p:nvPr/>
        </p:nvPicPr>
        <p:blipFill rotWithShape="1">
          <a:blip r:embed="rId2"/>
          <a:srcRect b="46308"/>
          <a:stretch/>
        </p:blipFill>
        <p:spPr>
          <a:xfrm>
            <a:off x="0" y="1617979"/>
            <a:ext cx="9243688" cy="1968290"/>
          </a:xfrm>
          <a:prstGeom prst="rect">
            <a:avLst/>
          </a:prstGeom>
        </p:spPr>
      </p:pic>
      <p:sp>
        <p:nvSpPr>
          <p:cNvPr id="5" name="TextBox 4">
            <a:extLst>
              <a:ext uri="{FF2B5EF4-FFF2-40B4-BE49-F238E27FC236}">
                <a16:creationId xmlns:a16="http://schemas.microsoft.com/office/drawing/2014/main" id="{3200117A-7D17-3820-9F7B-4C1B33AA3EC7}"/>
              </a:ext>
            </a:extLst>
          </p:cNvPr>
          <p:cNvSpPr txBox="1"/>
          <p:nvPr/>
        </p:nvSpPr>
        <p:spPr>
          <a:xfrm>
            <a:off x="237217" y="1303660"/>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1–16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17–24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2C683120-B4E3-BC09-0B5B-BE1E039B9A60}"/>
              </a:ext>
            </a:extLst>
          </p:cNvPr>
          <p:cNvPicPr>
            <a:picLocks noChangeAspect="1"/>
          </p:cNvPicPr>
          <p:nvPr/>
        </p:nvPicPr>
        <p:blipFill rotWithShape="1">
          <a:blip r:embed="rId2"/>
          <a:srcRect t="53692"/>
          <a:stretch/>
        </p:blipFill>
        <p:spPr>
          <a:xfrm>
            <a:off x="0" y="4588303"/>
            <a:ext cx="9243688" cy="1697613"/>
          </a:xfrm>
          <a:prstGeom prst="rect">
            <a:avLst/>
          </a:prstGeom>
        </p:spPr>
      </p:pic>
      <p:sp>
        <p:nvSpPr>
          <p:cNvPr id="8" name="TextBox 7">
            <a:extLst>
              <a:ext uri="{FF2B5EF4-FFF2-40B4-BE49-F238E27FC236}">
                <a16:creationId xmlns:a16="http://schemas.microsoft.com/office/drawing/2014/main" id="{41161A5A-5D7C-FEDF-C628-5B51B27DB864}"/>
              </a:ext>
            </a:extLst>
          </p:cNvPr>
          <p:cNvSpPr txBox="1"/>
          <p:nvPr/>
        </p:nvSpPr>
        <p:spPr>
          <a:xfrm>
            <a:off x="237217" y="4010673"/>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1–10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11–19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CEA4147C-2CF6-F9F1-81AE-046A68D61A69}"/>
              </a:ext>
            </a:extLst>
          </p:cNvPr>
          <p:cNvSpPr txBox="1"/>
          <p:nvPr/>
        </p:nvSpPr>
        <p:spPr>
          <a:xfrm>
            <a:off x="6424247" y="6355262"/>
            <a:ext cx="6096000" cy="369332"/>
          </a:xfrm>
          <a:prstGeom prst="rect">
            <a:avLst/>
          </a:prstGeom>
          <a:noFill/>
        </p:spPr>
        <p:txBody>
          <a:bodyPr wrap="square">
            <a:spAutoFit/>
          </a:bodyPr>
          <a:lstStyle/>
          <a:p>
            <a:r>
              <a:rPr lang="en-US" dirty="0"/>
              <a:t>https://</a:t>
            </a:r>
            <a:r>
              <a:rPr lang="en-US" dirty="0" err="1"/>
              <a:t>pubs.acs.org</a:t>
            </a:r>
            <a:r>
              <a:rPr lang="en-US" dirty="0"/>
              <a:t>/</a:t>
            </a:r>
            <a:r>
              <a:rPr lang="en-US" dirty="0" err="1"/>
              <a:t>doi</a:t>
            </a:r>
            <a:r>
              <a:rPr lang="en-US" dirty="0"/>
              <a:t>/10.1021/acs.jproteome.0c00536</a:t>
            </a:r>
          </a:p>
        </p:txBody>
      </p:sp>
    </p:spTree>
    <p:extLst>
      <p:ext uri="{BB962C8B-B14F-4D97-AF65-F5344CB8AC3E}">
        <p14:creationId xmlns:p14="http://schemas.microsoft.com/office/powerpoint/2010/main" val="4169757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1323439"/>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“Block what you can control; randomize what you cannot control</a:t>
            </a:r>
            <a:r>
              <a:rPr lang="en-US" sz="4000" dirty="0">
                <a:solidFill>
                  <a:srgbClr val="14A1D4"/>
                </a:solidFill>
                <a:latin typeface="Helvetica Neue" panose="02000503000000020004" pitchFamily="2" charset="0"/>
              </a:rPr>
              <a:t>”</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82212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10628127" y="7913528"/>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pic>
        <p:nvPicPr>
          <p:cNvPr id="4" name="Picture 3" descr="Chart, bar chart&#10;&#10;Description automatically generated">
            <a:extLst>
              <a:ext uri="{FF2B5EF4-FFF2-40B4-BE49-F238E27FC236}">
                <a16:creationId xmlns:a16="http://schemas.microsoft.com/office/drawing/2014/main" id="{27963FDC-E342-3645-B7EC-5D8EAC3A76A9}"/>
              </a:ext>
            </a:extLst>
          </p:cNvPr>
          <p:cNvPicPr>
            <a:picLocks noChangeAspect="1"/>
          </p:cNvPicPr>
          <p:nvPr/>
        </p:nvPicPr>
        <p:blipFill>
          <a:blip r:embed="rId3"/>
          <a:stretch>
            <a:fillRect/>
          </a:stretch>
        </p:blipFill>
        <p:spPr>
          <a:xfrm>
            <a:off x="1835150" y="889000"/>
            <a:ext cx="8521700" cy="5080000"/>
          </a:xfrm>
          <a:prstGeom prst="rect">
            <a:avLst/>
          </a:prstGeom>
        </p:spPr>
      </p:pic>
      <p:sp>
        <p:nvSpPr>
          <p:cNvPr id="6" name="Rectangle 5">
            <a:extLst>
              <a:ext uri="{FF2B5EF4-FFF2-40B4-BE49-F238E27FC236}">
                <a16:creationId xmlns:a16="http://schemas.microsoft.com/office/drawing/2014/main" id="{19320E41-CDEB-0149-83EB-3A31745AB405}"/>
              </a:ext>
            </a:extLst>
          </p:cNvPr>
          <p:cNvSpPr/>
          <p:nvPr/>
        </p:nvSpPr>
        <p:spPr>
          <a:xfrm>
            <a:off x="6969257" y="6435208"/>
            <a:ext cx="4618572" cy="307777"/>
          </a:xfrm>
          <a:prstGeom prst="rect">
            <a:avLst/>
          </a:prstGeom>
        </p:spPr>
        <p:txBody>
          <a:bodyPr wrap="none">
            <a:spAutoFit/>
          </a:bodyPr>
          <a:lstStyle/>
          <a:p>
            <a:r>
              <a:rPr lang="en-US" sz="1400" dirty="0">
                <a:latin typeface="Poppins" pitchFamily="2" charset="77"/>
                <a:cs typeface="Poppins" pitchFamily="2" charset="77"/>
              </a:rPr>
              <a:t>Solveig </a:t>
            </a:r>
            <a:r>
              <a:rPr lang="en-US" sz="1400" dirty="0" err="1">
                <a:latin typeface="Poppins" pitchFamily="2" charset="77"/>
                <a:cs typeface="Poppins" pitchFamily="2" charset="77"/>
              </a:rPr>
              <a:t>Mjelstad</a:t>
            </a:r>
            <a:r>
              <a:rPr lang="en-US" sz="1400" dirty="0">
                <a:latin typeface="Poppins" pitchFamily="2" charset="77"/>
                <a:cs typeface="Poppins" pitchFamily="2" charset="77"/>
              </a:rPr>
              <a:t> </a:t>
            </a:r>
            <a:r>
              <a:rPr lang="en-US" sz="1400" dirty="0" err="1">
                <a:latin typeface="Poppins" pitchFamily="2" charset="77"/>
                <a:cs typeface="Poppins" pitchFamily="2" charset="77"/>
              </a:rPr>
              <a:t>Olafsrud</a:t>
            </a:r>
            <a:r>
              <a:rPr lang="en-US" sz="1400" dirty="0">
                <a:latin typeface="Poppins" pitchFamily="2" charset="77"/>
                <a:cs typeface="Poppins" pitchFamily="2" charset="77"/>
              </a:rPr>
              <a:t>, Oslo University Hospital</a:t>
            </a:r>
          </a:p>
        </p:txBody>
      </p:sp>
      <p:sp>
        <p:nvSpPr>
          <p:cNvPr id="5" name="Rectangle 4">
            <a:extLst>
              <a:ext uri="{FF2B5EF4-FFF2-40B4-BE49-F238E27FC236}">
                <a16:creationId xmlns:a16="http://schemas.microsoft.com/office/drawing/2014/main" id="{508CB0DD-6114-084C-B196-BA6626CEAA02}"/>
              </a:ext>
            </a:extLst>
          </p:cNvPr>
          <p:cNvSpPr/>
          <p:nvPr/>
        </p:nvSpPr>
        <p:spPr>
          <a:xfrm>
            <a:off x="237217" y="149441"/>
            <a:ext cx="969207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Good vs Bad experimental design</a:t>
            </a:r>
            <a:endParaRPr lang="en-US" sz="440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B0F7D7AD-A92B-8B44-9468-F4649811096B}"/>
              </a:ext>
            </a:extLst>
          </p:cNvPr>
          <p:cNvSpPr/>
          <p:nvPr/>
        </p:nvSpPr>
        <p:spPr>
          <a:xfrm>
            <a:off x="0" y="5657671"/>
            <a:ext cx="11587829" cy="1015663"/>
          </a:xfrm>
          <a:prstGeom prst="rect">
            <a:avLst/>
          </a:prstGeom>
        </p:spPr>
        <p:txBody>
          <a:bodyPr wrap="square">
            <a:spAutoFit/>
          </a:bodyPr>
          <a:lstStyle/>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 The default analysis  assumes the data have come from a completely randomized design.</a:t>
            </a:r>
          </a:p>
          <a:p>
            <a:pPr marL="285750" indent="-285750">
              <a:buFont typeface="Courier New" panose="02070309020205020404" pitchFamily="49" charset="0"/>
              <a:buChar char="o"/>
            </a:pPr>
            <a:endParaRPr lang="en-US" sz="20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In practice, this is often a false assumption.</a:t>
            </a:r>
          </a:p>
        </p:txBody>
      </p:sp>
      <p:sp>
        <p:nvSpPr>
          <p:cNvPr id="8" name="Rectangle 7">
            <a:extLst>
              <a:ext uri="{FF2B5EF4-FFF2-40B4-BE49-F238E27FC236}">
                <a16:creationId xmlns:a16="http://schemas.microsoft.com/office/drawing/2014/main" id="{11E2733E-A1EC-A54E-829B-220FAC0B6E44}"/>
              </a:ext>
            </a:extLst>
          </p:cNvPr>
          <p:cNvSpPr/>
          <p:nvPr/>
        </p:nvSpPr>
        <p:spPr>
          <a:xfrm>
            <a:off x="3483906" y="3244334"/>
            <a:ext cx="184731" cy="646331"/>
          </a:xfrm>
          <a:prstGeom prst="rect">
            <a:avLst/>
          </a:prstGeom>
        </p:spPr>
        <p:txBody>
          <a:bodyPr wrap="none">
            <a:spAutoFit/>
          </a:bodyPr>
          <a:lstStyle/>
          <a:p>
            <a:endParaRPr lang="en-US" dirty="0"/>
          </a:p>
          <a:p>
            <a:endParaRPr lang="en-US" dirty="0"/>
          </a:p>
        </p:txBody>
      </p:sp>
    </p:spTree>
    <p:extLst>
      <p:ext uri="{BB962C8B-B14F-4D97-AF65-F5344CB8AC3E}">
        <p14:creationId xmlns:p14="http://schemas.microsoft.com/office/powerpoint/2010/main" val="1191882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9C51F0-949E-A74B-B38F-A09C1A49755A}"/>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graphicFrame>
        <p:nvGraphicFramePr>
          <p:cNvPr id="6" name="Content Placeholder 3">
            <a:extLst>
              <a:ext uri="{FF2B5EF4-FFF2-40B4-BE49-F238E27FC236}">
                <a16:creationId xmlns:a16="http://schemas.microsoft.com/office/drawing/2014/main" id="{DBAF874F-11A5-A24C-BF05-D9F824387B44}"/>
              </a:ext>
            </a:extLst>
          </p:cNvPr>
          <p:cNvGraphicFramePr>
            <a:graphicFrameLocks/>
          </p:cNvGraphicFramePr>
          <p:nvPr>
            <p:extLst>
              <p:ext uri="{D42A27DB-BD31-4B8C-83A1-F6EECF244321}">
                <p14:modId xmlns:p14="http://schemas.microsoft.com/office/powerpoint/2010/main" val="1140324375"/>
              </p:ext>
            </p:extLst>
          </p:nvPr>
        </p:nvGraphicFramePr>
        <p:xfrm>
          <a:off x="1672045" y="685216"/>
          <a:ext cx="8571370" cy="3337560"/>
        </p:xfrm>
        <a:graphic>
          <a:graphicData uri="http://schemas.openxmlformats.org/drawingml/2006/table">
            <a:tbl>
              <a:tblPr firstRow="1" bandRow="1">
                <a:tableStyleId>{5C22544A-7EE6-4342-B048-85BDC9FD1C3A}</a:tableStyleId>
              </a:tblPr>
              <a:tblGrid>
                <a:gridCol w="2727718">
                  <a:extLst>
                    <a:ext uri="{9D8B030D-6E8A-4147-A177-3AD203B41FA5}">
                      <a16:colId xmlns:a16="http://schemas.microsoft.com/office/drawing/2014/main" val="20000"/>
                    </a:ext>
                  </a:extLst>
                </a:gridCol>
                <a:gridCol w="2921826">
                  <a:extLst>
                    <a:ext uri="{9D8B030D-6E8A-4147-A177-3AD203B41FA5}">
                      <a16:colId xmlns:a16="http://schemas.microsoft.com/office/drawing/2014/main" val="20001"/>
                    </a:ext>
                  </a:extLst>
                </a:gridCol>
                <a:gridCol w="292182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Sample prep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a:t>
                      </a:r>
                      <a:r>
                        <a:rPr lang="mr-IN" dirty="0"/>
                        <a:t>–</a:t>
                      </a:r>
                      <a:r>
                        <a:rPr lang="en-US" dirty="0"/>
                        <a:t> Sample prep date</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2E725377-C06C-E943-A006-EA5173D5CC94}"/>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
        <p:nvSpPr>
          <p:cNvPr id="7" name="Rectangle 6">
            <a:extLst>
              <a:ext uri="{FF2B5EF4-FFF2-40B4-BE49-F238E27FC236}">
                <a16:creationId xmlns:a16="http://schemas.microsoft.com/office/drawing/2014/main" id="{DEDB80A5-94BB-A348-97CA-4BEC4D7F5CC2}"/>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Tree>
    <p:extLst>
      <p:ext uri="{BB962C8B-B14F-4D97-AF65-F5344CB8AC3E}">
        <p14:creationId xmlns:p14="http://schemas.microsoft.com/office/powerpoint/2010/main" val="1689680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9B548D76-6CE4-3647-A738-D3CAB23F9C50}"/>
              </a:ext>
            </a:extLst>
          </p:cNvPr>
          <p:cNvGraphicFramePr>
            <a:graphicFrameLocks/>
          </p:cNvGraphicFramePr>
          <p:nvPr>
            <p:extLst>
              <p:ext uri="{D42A27DB-BD31-4B8C-83A1-F6EECF244321}">
                <p14:modId xmlns:p14="http://schemas.microsoft.com/office/powerpoint/2010/main" val="1721593773"/>
              </p:ext>
            </p:extLst>
          </p:nvPr>
        </p:nvGraphicFramePr>
        <p:xfrm>
          <a:off x="2011680" y="710298"/>
          <a:ext cx="7313613" cy="3337560"/>
        </p:xfrm>
        <a:graphic>
          <a:graphicData uri="http://schemas.openxmlformats.org/drawingml/2006/table">
            <a:tbl>
              <a:tblPr firstRow="1" bandRow="1">
                <a:tableStyleId>{5C22544A-7EE6-4342-B048-85BDC9FD1C3A}</a:tableStyleId>
              </a:tblPr>
              <a:tblGrid>
                <a:gridCol w="2437871">
                  <a:extLst>
                    <a:ext uri="{9D8B030D-6E8A-4147-A177-3AD203B41FA5}">
                      <a16:colId xmlns:a16="http://schemas.microsoft.com/office/drawing/2014/main" val="20000"/>
                    </a:ext>
                  </a:extLst>
                </a:gridCol>
                <a:gridCol w="2437871">
                  <a:extLst>
                    <a:ext uri="{9D8B030D-6E8A-4147-A177-3AD203B41FA5}">
                      <a16:colId xmlns:a16="http://schemas.microsoft.com/office/drawing/2014/main" val="20001"/>
                    </a:ext>
                  </a:extLst>
                </a:gridCol>
                <a:gridCol w="243787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Gender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 Gender</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8"/>
                  </a:ext>
                </a:extLst>
              </a:tr>
            </a:tbl>
          </a:graphicData>
        </a:graphic>
      </p:graphicFrame>
      <p:sp>
        <p:nvSpPr>
          <p:cNvPr id="6" name="Title 1">
            <a:extLst>
              <a:ext uri="{FF2B5EF4-FFF2-40B4-BE49-F238E27FC236}">
                <a16:creationId xmlns:a16="http://schemas.microsoft.com/office/drawing/2014/main" id="{B874608B-302F-234A-A210-3C3059FD0F1D}"/>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sp>
        <p:nvSpPr>
          <p:cNvPr id="7" name="Rectangle 6">
            <a:extLst>
              <a:ext uri="{FF2B5EF4-FFF2-40B4-BE49-F238E27FC236}">
                <a16:creationId xmlns:a16="http://schemas.microsoft.com/office/drawing/2014/main" id="{59692090-63CC-444F-BC53-280853355D20}"/>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
        <p:nvSpPr>
          <p:cNvPr id="2" name="TextBox 1">
            <a:extLst>
              <a:ext uri="{FF2B5EF4-FFF2-40B4-BE49-F238E27FC236}">
                <a16:creationId xmlns:a16="http://schemas.microsoft.com/office/drawing/2014/main" id="{A39A9EC7-3DF2-8D1B-D07C-4070A3C47576}"/>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Tree>
    <p:extLst>
      <p:ext uri="{BB962C8B-B14F-4D97-AF65-F5344CB8AC3E}">
        <p14:creationId xmlns:p14="http://schemas.microsoft.com/office/powerpoint/2010/main" val="688750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91386"/>
            <a:ext cx="11856626" cy="4247317"/>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a:t>
            </a:r>
            <a:r>
              <a:rPr lang="en-US" sz="3000" u="sng" dirty="0">
                <a:solidFill>
                  <a:srgbClr val="0D405F"/>
                </a:solidFill>
                <a:effectLst/>
                <a:latin typeface="Helvetica Neue Light" panose="02000403000000020004" pitchFamily="2" charset="0"/>
                <a:ea typeface="Helvetica Neue Light" panose="02000403000000020004" pitchFamily="2" charset="0"/>
              </a:rPr>
              <a:t>between-subjects design </a:t>
            </a:r>
            <a:r>
              <a:rPr lang="en-US" sz="3000" dirty="0">
                <a:solidFill>
                  <a:srgbClr val="0D405F"/>
                </a:solidFill>
                <a:effectLst/>
                <a:latin typeface="Helvetica Neue Light" panose="02000403000000020004" pitchFamily="2" charset="0"/>
                <a:ea typeface="Helvetica Neue Light" panose="02000403000000020004" pitchFamily="2" charset="0"/>
              </a:rPr>
              <a:t>(or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a:t>
            </a:r>
            <a:r>
              <a:rPr lang="en-US" sz="3000" u="sng" dirty="0">
                <a:solidFill>
                  <a:srgbClr val="0D405F"/>
                </a:solidFill>
                <a:effectLst/>
                <a:latin typeface="Helvetica Neue Light" panose="02000403000000020004" pitchFamily="2" charset="0"/>
                <a:ea typeface="Helvetica Neue Light" panose="02000403000000020004" pitchFamily="2" charset="0"/>
              </a:rPr>
              <a:t> only one condition</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lvl="1"/>
            <a:r>
              <a:rPr lang="en-US" sz="3000" dirty="0">
                <a:solidFill>
                  <a:srgbClr val="0D405F"/>
                </a:solidFill>
                <a:effectLst/>
                <a:latin typeface="Helvetica Neue Light" panose="02000403000000020004" pitchFamily="2" charset="0"/>
                <a:ea typeface="Helvetica Neue Light" panose="02000403000000020004" pitchFamily="2" charset="0"/>
              </a:rPr>
              <a:t>- group differences between participants in various conditions</a:t>
            </a:r>
          </a:p>
          <a:p>
            <a:pPr marL="742950" lvl="1" indent="-285750">
              <a:buFont typeface="Courier New" panose="02070309020205020404" pitchFamily="49" charset="0"/>
              <a:buChar char="o"/>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3000" dirty="0">
              <a:solidFill>
                <a:srgbClr val="0D405F"/>
              </a:solidFill>
              <a:effectLst/>
              <a:latin typeface="Helvetica Neue Light" panose="02000403000000020004" pitchFamily="2" charset="0"/>
              <a:ea typeface="Helvetica Neue Light" panose="02000403000000020004" pitchFamily="2" charset="0"/>
            </a:endParaRPr>
          </a:p>
          <a:p>
            <a:pPr algn="l"/>
            <a:r>
              <a:rPr lang="en-US" sz="3000" dirty="0">
                <a:solidFill>
                  <a:srgbClr val="0D405F"/>
                </a:solidFill>
                <a:effectLst/>
                <a:latin typeface="Helvetica Neue Light" panose="02000403000000020004" pitchFamily="2" charset="0"/>
                <a:ea typeface="Helvetica Neue Light" panose="02000403000000020004" pitchFamily="2" charset="0"/>
              </a:rPr>
              <a:t>Also called </a:t>
            </a:r>
            <a:r>
              <a:rPr lang="en-US" sz="3000" b="1" dirty="0">
                <a:solidFill>
                  <a:srgbClr val="0D405F"/>
                </a:solidFill>
                <a:effectLst/>
                <a:latin typeface="Helvetica Neue Light" panose="02000403000000020004" pitchFamily="2" charset="0"/>
                <a:ea typeface="Helvetica Neue Light" panose="02000403000000020004" pitchFamily="2" charset="0"/>
              </a:rPr>
              <a:t>independent measures or independent-groups design</a:t>
            </a:r>
            <a:r>
              <a:rPr lang="en-US" sz="3000" dirty="0">
                <a:solidFill>
                  <a:srgbClr val="0D405F"/>
                </a:solidFill>
                <a:effectLst/>
                <a:latin typeface="Helvetica Neue Light" panose="02000403000000020004" pitchFamily="2" charset="0"/>
                <a:ea typeface="Helvetica Neue Light" panose="02000403000000020004" pitchFamily="2" charset="0"/>
              </a:rPr>
              <a:t> because compare </a:t>
            </a:r>
            <a:r>
              <a:rPr lang="en-US" sz="3000" u="sng" dirty="0">
                <a:solidFill>
                  <a:srgbClr val="0D405F"/>
                </a:solidFill>
                <a:effectLst/>
                <a:latin typeface="Helvetica Neue Light" panose="02000403000000020004" pitchFamily="2" charset="0"/>
                <a:ea typeface="Helvetica Neue Light" panose="02000403000000020004" pitchFamily="2" charset="0"/>
              </a:rPr>
              <a:t>unrelated measurements taken from separate groups.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spTree>
    <p:extLst>
      <p:ext uri="{BB962C8B-B14F-4D97-AF65-F5344CB8AC3E}">
        <p14:creationId xmlns:p14="http://schemas.microsoft.com/office/powerpoint/2010/main" val="118446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87018"/>
            <a:ext cx="11856626" cy="5016758"/>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within-subjects design (or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 </a:t>
            </a:r>
            <a:r>
              <a:rPr lang="en-US" sz="3000" u="sng" dirty="0">
                <a:solidFill>
                  <a:srgbClr val="0D405F"/>
                </a:solidFill>
                <a:effectLst/>
                <a:latin typeface="Helvetica Neue Light" panose="02000403000000020004" pitchFamily="2" charset="0"/>
                <a:ea typeface="Helvetica Neue Light" panose="02000403000000020004" pitchFamily="2" charset="0"/>
              </a:rPr>
              <a:t>all the conditions</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marL="914400" lvl="1" indent="-457200">
              <a:buFontTx/>
              <a:buChar char="-"/>
            </a:pPr>
            <a:r>
              <a:rPr lang="en-US" sz="3000" dirty="0">
                <a:solidFill>
                  <a:srgbClr val="0D405F"/>
                </a:solidFill>
                <a:latin typeface="Helvetica Neue Light" panose="02000403000000020004" pitchFamily="2" charset="0"/>
                <a:ea typeface="Helvetica Neue Light" panose="02000403000000020004" pitchFamily="2" charset="0"/>
              </a:rPr>
              <a:t>t</a:t>
            </a:r>
            <a:r>
              <a:rPr lang="en-US" sz="3000" dirty="0">
                <a:solidFill>
                  <a:srgbClr val="0D405F"/>
                </a:solidFill>
                <a:effectLst/>
                <a:latin typeface="Helvetica Neue Light" panose="02000403000000020004" pitchFamily="2" charset="0"/>
                <a:ea typeface="Helvetica Neue Light" panose="02000403000000020004" pitchFamily="2" charset="0"/>
              </a:rPr>
              <a:t>est the same individuals repeatedly to assess differences between conditions</a:t>
            </a:r>
          </a:p>
          <a:p>
            <a:pPr marL="914400" lvl="1" indent="-457200">
              <a:buFontTx/>
              <a:buChar char="-"/>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2800" dirty="0">
              <a:solidFill>
                <a:srgbClr val="0D405F"/>
              </a:solidFill>
              <a:effectLst/>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endParaRPr lang="en-US" sz="2800" dirty="0">
              <a:solidFill>
                <a:srgbClr val="0D405F"/>
              </a:solidFill>
              <a:effectLst/>
              <a:latin typeface="Helvetica Neue Light" panose="02000403000000020004" pitchFamily="2" charset="0"/>
              <a:ea typeface="Helvetica Neue Light" panose="02000403000000020004" pitchFamily="2" charset="0"/>
            </a:endParaRPr>
          </a:p>
          <a:p>
            <a:pPr algn="l"/>
            <a:r>
              <a:rPr lang="en-US" sz="2800" dirty="0">
                <a:solidFill>
                  <a:srgbClr val="0D405F"/>
                </a:solidFill>
                <a:effectLst/>
                <a:latin typeface="Helvetica Neue Light" panose="02000403000000020004" pitchFamily="2" charset="0"/>
                <a:ea typeface="Helvetica Neue Light" panose="02000403000000020004" pitchFamily="2" charset="0"/>
              </a:rPr>
              <a:t>Also called a </a:t>
            </a:r>
            <a:r>
              <a:rPr lang="en-US" sz="2800" b="1" dirty="0">
                <a:solidFill>
                  <a:srgbClr val="0D405F"/>
                </a:solidFill>
                <a:effectLst/>
                <a:latin typeface="HELVETICA NEUE LIGHT" panose="02000403000000020004" pitchFamily="2" charset="0"/>
                <a:ea typeface="HELVETICA NEUE LIGHT" panose="02000403000000020004" pitchFamily="2" charset="0"/>
              </a:rPr>
              <a:t>dependent groups or repeated measures design </a:t>
            </a:r>
            <a:r>
              <a:rPr lang="en-US" sz="2800" dirty="0">
                <a:solidFill>
                  <a:srgbClr val="0D405F"/>
                </a:solidFill>
                <a:effectLst/>
                <a:latin typeface="Helvetica Neue Light" panose="02000403000000020004" pitchFamily="2" charset="0"/>
                <a:ea typeface="Helvetica Neue Light" panose="02000403000000020004" pitchFamily="2" charset="0"/>
              </a:rPr>
              <a:t>because compare </a:t>
            </a:r>
            <a:r>
              <a:rPr lang="en-US" sz="2800" u="sng" dirty="0">
                <a:solidFill>
                  <a:srgbClr val="0D405F"/>
                </a:solidFill>
                <a:effectLst/>
                <a:latin typeface="Helvetica Neue Light" panose="02000403000000020004" pitchFamily="2" charset="0"/>
                <a:ea typeface="Helvetica Neue Light" panose="02000403000000020004" pitchFamily="2" charset="0"/>
              </a:rPr>
              <a:t>related measures from the same individuals between different conditions.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pic>
        <p:nvPicPr>
          <p:cNvPr id="9" name="Picture 8">
            <a:extLst>
              <a:ext uri="{FF2B5EF4-FFF2-40B4-BE49-F238E27FC236}">
                <a16:creationId xmlns:a16="http://schemas.microsoft.com/office/drawing/2014/main" id="{72364D3F-6419-3E46-CF6D-B96DD6A080C1}"/>
              </a:ext>
            </a:extLst>
          </p:cNvPr>
          <p:cNvPicPr>
            <a:picLocks noChangeAspect="1"/>
          </p:cNvPicPr>
          <p:nvPr/>
        </p:nvPicPr>
        <p:blipFill>
          <a:blip r:embed="rId3"/>
          <a:stretch>
            <a:fillRect/>
          </a:stretch>
        </p:blipFill>
        <p:spPr>
          <a:xfrm>
            <a:off x="5134707" y="3038453"/>
            <a:ext cx="6240455" cy="1861793"/>
          </a:xfrm>
          <a:prstGeom prst="rect">
            <a:avLst/>
          </a:prstGeom>
        </p:spPr>
      </p:pic>
      <p:sp>
        <p:nvSpPr>
          <p:cNvPr id="10" name="TextBox 9">
            <a:extLst>
              <a:ext uri="{FF2B5EF4-FFF2-40B4-BE49-F238E27FC236}">
                <a16:creationId xmlns:a16="http://schemas.microsoft.com/office/drawing/2014/main" id="{8334DE3E-651B-FE00-9DA8-EE508859B00C}"/>
              </a:ext>
            </a:extLst>
          </p:cNvPr>
          <p:cNvSpPr txBox="1"/>
          <p:nvPr/>
        </p:nvSpPr>
        <p:spPr>
          <a:xfrm>
            <a:off x="1108621" y="6247373"/>
            <a:ext cx="10310131" cy="461665"/>
          </a:xfrm>
          <a:prstGeom prst="rect">
            <a:avLst/>
          </a:prstGeom>
          <a:noFill/>
        </p:spPr>
        <p:txBody>
          <a:bodyPr wrap="square">
            <a:spAutoFit/>
          </a:bodyPr>
          <a:lstStyle/>
          <a:p>
            <a:pPr algn="r"/>
            <a:r>
              <a:rPr lang="en-US" sz="2400" b="0" i="0" dirty="0">
                <a:solidFill>
                  <a:srgbClr val="CD28A3"/>
                </a:solidFill>
                <a:effectLst/>
                <a:latin typeface=""/>
              </a:rPr>
              <a:t>LMM workshop – April 2023</a:t>
            </a:r>
            <a:endParaRPr lang="en-US" sz="2400" dirty="0">
              <a:solidFill>
                <a:srgbClr val="CD28A3"/>
              </a:solidFill>
              <a:latin typeface=""/>
            </a:endParaRPr>
          </a:p>
        </p:txBody>
      </p:sp>
    </p:spTree>
    <p:extLst>
      <p:ext uri="{BB962C8B-B14F-4D97-AF65-F5344CB8AC3E}">
        <p14:creationId xmlns:p14="http://schemas.microsoft.com/office/powerpoint/2010/main" val="4065953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707886"/>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8. </a:t>
            </a:r>
            <a:r>
              <a:rPr lang="en-US" sz="4000" dirty="0">
                <a:solidFill>
                  <a:srgbClr val="14A1D4"/>
                </a:solidFill>
                <a:latin typeface="Helvetica Neue" panose="02000503000000020004" pitchFamily="2" charset="0"/>
              </a:rPr>
              <a:t>B</a:t>
            </a:r>
            <a:r>
              <a:rPr lang="en-US" sz="4000" b="0" i="0" dirty="0">
                <a:solidFill>
                  <a:srgbClr val="14A1D4"/>
                </a:solidFill>
                <a:effectLst/>
                <a:latin typeface="Helvetica Neue" panose="02000503000000020004" pitchFamily="2" charset="0"/>
              </a:rPr>
              <a:t>ad design introducing batch effects</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1516397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1A195A-E69C-ED4B-B7D3-DFFBA4B7C79F}"/>
              </a:ext>
            </a:extLst>
          </p:cNvPr>
          <p:cNvSpPr txBox="1">
            <a:spLocks/>
          </p:cNvSpPr>
          <p:nvPr/>
        </p:nvSpPr>
        <p:spPr>
          <a:xfrm>
            <a:off x="200721" y="198438"/>
            <a:ext cx="1219200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Genotype and development time effect on gene expression</a:t>
            </a:r>
          </a:p>
        </p:txBody>
      </p:sp>
      <p:pic>
        <p:nvPicPr>
          <p:cNvPr id="5" name="Content Placeholder 3" descr="PCA_Plot_Samples.pdf">
            <a:extLst>
              <a:ext uri="{FF2B5EF4-FFF2-40B4-BE49-F238E27FC236}">
                <a16:creationId xmlns:a16="http://schemas.microsoft.com/office/drawing/2014/main" id="{89B29F12-3486-F04F-8674-8B776157F99E}"/>
              </a:ext>
            </a:extLst>
          </p:cNvPr>
          <p:cNvPicPr>
            <a:picLocks noChangeAspect="1"/>
          </p:cNvPicPr>
          <p:nvPr/>
        </p:nvPicPr>
        <p:blipFill>
          <a:blip r:embed="rId2">
            <a:extLst>
              <a:ext uri="{28A0092B-C50C-407E-A947-70E740481C1C}">
                <a14:useLocalDpi xmlns:a14="http://schemas.microsoft.com/office/drawing/2010/main" val="0"/>
              </a:ext>
            </a:extLst>
          </a:blip>
          <a:srcRect l="-12137" r="-12137"/>
          <a:stretch>
            <a:fillRect/>
          </a:stretch>
        </p:blipFill>
        <p:spPr>
          <a:xfrm>
            <a:off x="1312127" y="1353379"/>
            <a:ext cx="9567746" cy="5306183"/>
          </a:xfrm>
          <a:prstGeom prst="rect">
            <a:avLst/>
          </a:prstGeom>
        </p:spPr>
      </p:pic>
    </p:spTree>
    <p:extLst>
      <p:ext uri="{BB962C8B-B14F-4D97-AF65-F5344CB8AC3E}">
        <p14:creationId xmlns:p14="http://schemas.microsoft.com/office/powerpoint/2010/main" val="418826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C685E8-B098-AE4A-9626-BD39C80C6A2D}"/>
              </a:ext>
            </a:extLst>
          </p:cNvPr>
          <p:cNvSpPr/>
          <p:nvPr/>
        </p:nvSpPr>
        <p:spPr>
          <a:xfrm>
            <a:off x="208401" y="2459504"/>
            <a:ext cx="11775198" cy="1754326"/>
          </a:xfrm>
          <a:prstGeom prst="rect">
            <a:avLst/>
          </a:prstGeom>
        </p:spPr>
        <p:txBody>
          <a:bodyPr wrap="square">
            <a:spAutoFit/>
          </a:bodyPr>
          <a:lstStyle/>
          <a:p>
            <a:pPr algn="ctr"/>
            <a:r>
              <a:rPr lang="en-US" sz="3600" dirty="0">
                <a:latin typeface="Poppins" pitchFamily="2" charset="77"/>
                <a:ea typeface="Helvetica Neue Light" panose="02000403000000020004" pitchFamily="2" charset="0"/>
                <a:cs typeface="Poppins" pitchFamily="2" charset="77"/>
              </a:rPr>
              <a:t>Statistics is defined as</a:t>
            </a:r>
          </a:p>
          <a:p>
            <a:pPr algn="ctr"/>
            <a:r>
              <a:rPr lang="en-US" sz="3600" dirty="0">
                <a:latin typeface="Poppins" pitchFamily="2" charset="77"/>
                <a:ea typeface="Helvetica Neue Light" panose="02000403000000020004" pitchFamily="2" charset="0"/>
                <a:cs typeface="Poppins" pitchFamily="2" charset="77"/>
              </a:rPr>
              <a:t>the science of collecting, analyzing, and drawing conclusions from data</a:t>
            </a:r>
          </a:p>
        </p:txBody>
      </p:sp>
    </p:spTree>
    <p:extLst>
      <p:ext uri="{BB962C8B-B14F-4D97-AF65-F5344CB8AC3E}">
        <p14:creationId xmlns:p14="http://schemas.microsoft.com/office/powerpoint/2010/main" val="346970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PCAPlotSamples.pdf">
            <a:extLst>
              <a:ext uri="{FF2B5EF4-FFF2-40B4-BE49-F238E27FC236}">
                <a16:creationId xmlns:a16="http://schemas.microsoft.com/office/drawing/2014/main" id="{12B0A76C-BA37-E643-91AE-DF5D26057299}"/>
              </a:ext>
            </a:extLst>
          </p:cNvPr>
          <p:cNvPicPr>
            <a:picLocks noChangeAspect="1"/>
          </p:cNvPicPr>
          <p:nvPr/>
        </p:nvPicPr>
        <p:blipFill>
          <a:blip r:embed="rId2">
            <a:extLst>
              <a:ext uri="{28A0092B-C50C-407E-A947-70E740481C1C}">
                <a14:useLocalDpi xmlns:a14="http://schemas.microsoft.com/office/drawing/2010/main" val="0"/>
              </a:ext>
            </a:extLst>
          </a:blip>
          <a:srcRect l="-17881" r="-17881"/>
          <a:stretch>
            <a:fillRect/>
          </a:stretch>
        </p:blipFill>
        <p:spPr>
          <a:xfrm>
            <a:off x="914400" y="1066800"/>
            <a:ext cx="9433932" cy="5231971"/>
          </a:xfrm>
          <a:prstGeom prst="rect">
            <a:avLst/>
          </a:prstGeom>
        </p:spPr>
      </p:pic>
      <p:sp>
        <p:nvSpPr>
          <p:cNvPr id="4" name="Title 1">
            <a:extLst>
              <a:ext uri="{FF2B5EF4-FFF2-40B4-BE49-F238E27FC236}">
                <a16:creationId xmlns:a16="http://schemas.microsoft.com/office/drawing/2014/main" id="{D29B72C2-10BB-1E41-9169-680EF55EC54F}"/>
              </a:ext>
            </a:extLst>
          </p:cNvPr>
          <p:cNvSpPr txBox="1">
            <a:spLocks/>
          </p:cNvSpPr>
          <p:nvPr/>
        </p:nvSpPr>
        <p:spPr>
          <a:xfrm>
            <a:off x="289932" y="198438"/>
            <a:ext cx="10215154"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Litter effect dominates the variation</a:t>
            </a:r>
          </a:p>
        </p:txBody>
      </p:sp>
    </p:spTree>
    <p:extLst>
      <p:ext uri="{BB962C8B-B14F-4D97-AF65-F5344CB8AC3E}">
        <p14:creationId xmlns:p14="http://schemas.microsoft.com/office/powerpoint/2010/main" val="328342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 problem</a:t>
            </a:r>
          </a:p>
        </p:txBody>
      </p:sp>
      <p:sp>
        <p:nvSpPr>
          <p:cNvPr id="4" name="TextBox 3">
            <a:extLst>
              <a:ext uri="{FF2B5EF4-FFF2-40B4-BE49-F238E27FC236}">
                <a16:creationId xmlns:a16="http://schemas.microsoft.com/office/drawing/2014/main" id="{3D2B4466-603C-E74A-90B5-77A5377C711D}"/>
              </a:ext>
            </a:extLst>
          </p:cNvPr>
          <p:cNvSpPr txBox="1"/>
          <p:nvPr/>
        </p:nvSpPr>
        <p:spPr>
          <a:xfrm>
            <a:off x="275913" y="6129401"/>
            <a:ext cx="10847841" cy="584775"/>
          </a:xfrm>
          <a:prstGeom prst="rect">
            <a:avLst/>
          </a:prstGeom>
          <a:noFill/>
        </p:spPr>
        <p:txBody>
          <a:bodyPr wrap="none" rtlCol="0">
            <a:spAutoFit/>
          </a:bodyPr>
          <a:lstStyle/>
          <a:p>
            <a:r>
              <a:rPr lang="en-US" sz="1600" dirty="0">
                <a:latin typeface="Poppins" pitchFamily="2" charset="77"/>
                <a:cs typeface="Poppins" pitchFamily="2" charset="77"/>
              </a:rPr>
              <a:t>Hicks, S. C., Townes, F. W., </a:t>
            </a:r>
            <a:r>
              <a:rPr lang="en-US" sz="1600" dirty="0" err="1">
                <a:latin typeface="Poppins" pitchFamily="2" charset="77"/>
                <a:cs typeface="Poppins" pitchFamily="2" charset="77"/>
              </a:rPr>
              <a:t>Teng</a:t>
            </a:r>
            <a:r>
              <a:rPr lang="en-US" sz="1600" dirty="0">
                <a:latin typeface="Poppins" pitchFamily="2" charset="77"/>
                <a:cs typeface="Poppins" pitchFamily="2" charset="77"/>
              </a:rPr>
              <a:t>, M. &amp; Irizarry, R. A. Missing data and technical variability in single-cell </a:t>
            </a:r>
          </a:p>
          <a:p>
            <a:r>
              <a:rPr lang="en-US" sz="1600" dirty="0">
                <a:latin typeface="Poppins" pitchFamily="2" charset="77"/>
                <a:cs typeface="Poppins" pitchFamily="2" charset="77"/>
              </a:rPr>
              <a:t>RNA-sequencing experiments.  Preprint available </a:t>
            </a:r>
            <a:r>
              <a:rPr lang="en-US" sz="1600" dirty="0" err="1">
                <a:latin typeface="Poppins" pitchFamily="2" charset="77"/>
                <a:cs typeface="Poppins" pitchFamily="2" charset="77"/>
              </a:rPr>
              <a:t>from:https</a:t>
            </a:r>
            <a:r>
              <a:rPr lang="en-US" sz="1600" dirty="0">
                <a:latin typeface="Poppins" pitchFamily="2" charset="77"/>
                <a:cs typeface="Poppins" pitchFamily="2" charset="77"/>
              </a:rPr>
              <a:t>://</a:t>
            </a:r>
            <a:r>
              <a:rPr lang="en-US" sz="1600" dirty="0" err="1">
                <a:latin typeface="Poppins" pitchFamily="2" charset="77"/>
                <a:cs typeface="Poppins" pitchFamily="2" charset="77"/>
              </a:rPr>
              <a:t>doi.org</a:t>
            </a:r>
            <a:r>
              <a:rPr lang="en-US" sz="1600" dirty="0">
                <a:latin typeface="Poppins" pitchFamily="2" charset="77"/>
                <a:cs typeface="Poppins" pitchFamily="2" charset="77"/>
              </a:rPr>
              <a:t>/10.1093/biostatistics/kxx053 (2017).</a:t>
            </a:r>
          </a:p>
        </p:txBody>
      </p:sp>
      <p:pic>
        <p:nvPicPr>
          <p:cNvPr id="6" name="Content Placeholder 3" descr="tsne_e11_e12_h6_nUMI_percentMito.pdf">
            <a:extLst>
              <a:ext uri="{FF2B5EF4-FFF2-40B4-BE49-F238E27FC236}">
                <a16:creationId xmlns:a16="http://schemas.microsoft.com/office/drawing/2014/main" id="{22B300ED-E533-5646-9886-55E2A9112866}"/>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592183" y="1043845"/>
            <a:ext cx="8860820" cy="4914129"/>
          </a:xfrm>
          <a:prstGeom prst="rect">
            <a:avLst/>
          </a:prstGeom>
        </p:spPr>
      </p:pic>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2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t>
            </a:r>
            <a:r>
              <a:rPr lang="en-US" sz="3200" b="0">
                <a:solidFill>
                  <a:srgbClr val="14A1D4"/>
                </a:solidFill>
                <a:latin typeface="Poppins" pitchFamily="2" charset="77"/>
                <a:cs typeface="Poppins" pitchFamily="2" charset="77"/>
              </a:rPr>
              <a:t>a problem</a:t>
            </a:r>
            <a:endParaRPr lang="en-US" sz="3200" b="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2C8DF1-3830-4258-1DAD-D98A58FBF6CF}"/>
              </a:ext>
            </a:extLst>
          </p:cNvPr>
          <p:cNvPicPr>
            <a:picLocks noChangeAspect="1"/>
          </p:cNvPicPr>
          <p:nvPr/>
        </p:nvPicPr>
        <p:blipFill>
          <a:blip r:embed="rId2"/>
          <a:stretch>
            <a:fillRect/>
          </a:stretch>
        </p:blipFill>
        <p:spPr>
          <a:xfrm>
            <a:off x="1420060" y="1293060"/>
            <a:ext cx="7772400" cy="2882643"/>
          </a:xfrm>
          <a:prstGeom prst="rect">
            <a:avLst/>
          </a:prstGeom>
        </p:spPr>
      </p:pic>
    </p:spTree>
    <p:extLst>
      <p:ext uri="{BB962C8B-B14F-4D97-AF65-F5344CB8AC3E}">
        <p14:creationId xmlns:p14="http://schemas.microsoft.com/office/powerpoint/2010/main" val="308597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68A275-D42C-F146-938D-CEE82F4CE6BD}"/>
              </a:ext>
            </a:extLst>
          </p:cNvPr>
          <p:cNvSpPr/>
          <p:nvPr/>
        </p:nvSpPr>
        <p:spPr>
          <a:xfrm>
            <a:off x="5767310" y="6156747"/>
            <a:ext cx="6205545" cy="369332"/>
          </a:xfrm>
          <a:prstGeom prst="rect">
            <a:avLst/>
          </a:prstGeom>
        </p:spPr>
        <p:txBody>
          <a:bodyPr wrap="none">
            <a:spAutoFit/>
          </a:bodyPr>
          <a:lstStyle/>
          <a:p>
            <a:r>
              <a:rPr lang="en-US" dirty="0">
                <a:latin typeface="Poppins" pitchFamily="2" charset="77"/>
                <a:cs typeface="Poppins" pitchFamily="2" charset="77"/>
              </a:rPr>
              <a:t>https://</a:t>
            </a:r>
            <a:r>
              <a:rPr lang="en-US" dirty="0" err="1">
                <a:latin typeface="Poppins" pitchFamily="2" charset="77"/>
                <a:cs typeface="Poppins" pitchFamily="2" charset="77"/>
              </a:rPr>
              <a:t>www.nature.com</a:t>
            </a:r>
            <a:r>
              <a:rPr lang="en-US" dirty="0">
                <a:latin typeface="Poppins" pitchFamily="2" charset="77"/>
                <a:cs typeface="Poppins" pitchFamily="2" charset="77"/>
              </a:rPr>
              <a:t>/articles/s41592-018-0254-1</a:t>
            </a:r>
          </a:p>
        </p:txBody>
      </p:sp>
      <p:pic>
        <p:nvPicPr>
          <p:cNvPr id="4" name="Picture 3" descr="Diagram&#10;&#10;Description automatically generated">
            <a:extLst>
              <a:ext uri="{FF2B5EF4-FFF2-40B4-BE49-F238E27FC236}">
                <a16:creationId xmlns:a16="http://schemas.microsoft.com/office/drawing/2014/main" id="{62603699-6242-264C-BD02-65F81028EB05}"/>
              </a:ext>
            </a:extLst>
          </p:cNvPr>
          <p:cNvPicPr>
            <a:picLocks noChangeAspect="1"/>
          </p:cNvPicPr>
          <p:nvPr/>
        </p:nvPicPr>
        <p:blipFill rotWithShape="1">
          <a:blip r:embed="rId2"/>
          <a:srcRect l="1767" r="4751"/>
          <a:stretch/>
        </p:blipFill>
        <p:spPr>
          <a:xfrm>
            <a:off x="1967344" y="1200150"/>
            <a:ext cx="8001845" cy="4457700"/>
          </a:xfrm>
          <a:prstGeom prst="rect">
            <a:avLst/>
          </a:prstGeom>
        </p:spPr>
      </p:pic>
      <p:sp>
        <p:nvSpPr>
          <p:cNvPr id="5" name="Rectangle 4">
            <a:extLst>
              <a:ext uri="{FF2B5EF4-FFF2-40B4-BE49-F238E27FC236}">
                <a16:creationId xmlns:a16="http://schemas.microsoft.com/office/drawing/2014/main" id="{FE301AAF-229D-CC48-8CAB-6921C367C9A2}"/>
              </a:ext>
            </a:extLst>
          </p:cNvPr>
          <p:cNvSpPr/>
          <p:nvPr/>
        </p:nvSpPr>
        <p:spPr>
          <a:xfrm>
            <a:off x="200722" y="331921"/>
            <a:ext cx="8669361" cy="584775"/>
          </a:xfrm>
          <a:prstGeom prst="rect">
            <a:avLst/>
          </a:prstGeom>
        </p:spPr>
        <p:txBody>
          <a:bodyPr wrap="none">
            <a:spAutoFit/>
          </a:bodyPr>
          <a:lstStyle/>
          <a:p>
            <a:r>
              <a:rPr lang="en-US" sz="3200" dirty="0">
                <a:solidFill>
                  <a:srgbClr val="14A1D4"/>
                </a:solidFill>
                <a:latin typeface="Poppins" pitchFamily="2" charset="77"/>
                <a:cs typeface="Poppins" pitchFamily="2" charset="77"/>
              </a:rPr>
              <a:t>Well and badly analyzed </a:t>
            </a:r>
            <a:r>
              <a:rPr lang="en-US" sz="3200" dirty="0" err="1">
                <a:solidFill>
                  <a:srgbClr val="14A1D4"/>
                </a:solidFill>
                <a:latin typeface="Poppins" pitchFamily="2" charset="77"/>
                <a:cs typeface="Poppins" pitchFamily="2" charset="77"/>
              </a:rPr>
              <a:t>scRNA</a:t>
            </a:r>
            <a:r>
              <a:rPr lang="en-US" sz="3200" dirty="0">
                <a:solidFill>
                  <a:srgbClr val="14A1D4"/>
                </a:solidFill>
                <a:latin typeface="Poppins" pitchFamily="2" charset="77"/>
                <a:cs typeface="Poppins" pitchFamily="2" charset="77"/>
              </a:rPr>
              <a:t>-seq data</a:t>
            </a:r>
            <a:endParaRPr lang="en-US" sz="3200" dirty="0"/>
          </a:p>
        </p:txBody>
      </p:sp>
    </p:spTree>
    <p:extLst>
      <p:ext uri="{BB962C8B-B14F-4D97-AF65-F5344CB8AC3E}">
        <p14:creationId xmlns:p14="http://schemas.microsoft.com/office/powerpoint/2010/main" val="2034803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EffectsInScRNA-seq.png">
            <a:extLst>
              <a:ext uri="{FF2B5EF4-FFF2-40B4-BE49-F238E27FC236}">
                <a16:creationId xmlns:a16="http://schemas.microsoft.com/office/drawing/2014/main" id="{D2DE4AA1-228D-A546-AF72-16B6FC432D50}"/>
              </a:ext>
            </a:extLst>
          </p:cNvPr>
          <p:cNvPicPr>
            <a:picLocks noChangeAspect="1"/>
          </p:cNvPicPr>
          <p:nvPr/>
        </p:nvPicPr>
        <p:blipFill rotWithShape="1">
          <a:blip r:embed="rId2">
            <a:extLst>
              <a:ext uri="{28A0092B-C50C-407E-A947-70E740481C1C}">
                <a14:useLocalDpi xmlns:a14="http://schemas.microsoft.com/office/drawing/2010/main" val="0"/>
              </a:ext>
            </a:extLst>
          </a:blip>
          <a:srcRect t="6050"/>
          <a:stretch/>
        </p:blipFill>
        <p:spPr>
          <a:xfrm>
            <a:off x="931334" y="892098"/>
            <a:ext cx="8500533" cy="5965901"/>
          </a:xfrm>
          <a:prstGeom prst="rect">
            <a:avLst/>
          </a:prstGeom>
        </p:spPr>
      </p:pic>
      <p:sp>
        <p:nvSpPr>
          <p:cNvPr id="3" name="Title 1">
            <a:extLst>
              <a:ext uri="{FF2B5EF4-FFF2-40B4-BE49-F238E27FC236}">
                <a16:creationId xmlns:a16="http://schemas.microsoft.com/office/drawing/2014/main" id="{19FDA7A5-C017-6B46-A59B-D5131800096D}"/>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Confounding biological variation and batch effects</a:t>
            </a:r>
          </a:p>
        </p:txBody>
      </p:sp>
    </p:spTree>
    <p:extLst>
      <p:ext uri="{BB962C8B-B14F-4D97-AF65-F5344CB8AC3E}">
        <p14:creationId xmlns:p14="http://schemas.microsoft.com/office/powerpoint/2010/main" val="2049520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3166-4525-919E-90BE-1DAE68B48425}"/>
              </a:ext>
            </a:extLst>
          </p:cNvPr>
          <p:cNvPicPr>
            <a:picLocks noChangeAspect="1"/>
          </p:cNvPicPr>
          <p:nvPr/>
        </p:nvPicPr>
        <p:blipFill>
          <a:blip r:embed="rId2"/>
          <a:stretch>
            <a:fillRect/>
          </a:stretch>
        </p:blipFill>
        <p:spPr>
          <a:xfrm>
            <a:off x="300538" y="2566737"/>
            <a:ext cx="5604710" cy="3898928"/>
          </a:xfrm>
          <a:prstGeom prst="rect">
            <a:avLst/>
          </a:prstGeom>
        </p:spPr>
      </p:pic>
      <p:pic>
        <p:nvPicPr>
          <p:cNvPr id="7" name="Picture 6">
            <a:extLst>
              <a:ext uri="{FF2B5EF4-FFF2-40B4-BE49-F238E27FC236}">
                <a16:creationId xmlns:a16="http://schemas.microsoft.com/office/drawing/2014/main" id="{863BB1C3-CE14-3A04-9BF3-45D08831030A}"/>
              </a:ext>
            </a:extLst>
          </p:cNvPr>
          <p:cNvPicPr>
            <a:picLocks noChangeAspect="1"/>
          </p:cNvPicPr>
          <p:nvPr/>
        </p:nvPicPr>
        <p:blipFill>
          <a:blip r:embed="rId3"/>
          <a:stretch>
            <a:fillRect/>
          </a:stretch>
        </p:blipFill>
        <p:spPr>
          <a:xfrm>
            <a:off x="6842238" y="1082800"/>
            <a:ext cx="4167864" cy="2967874"/>
          </a:xfrm>
          <a:prstGeom prst="rect">
            <a:avLst/>
          </a:prstGeom>
        </p:spPr>
      </p:pic>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Non confounding experiments – no batch effects</a:t>
            </a:r>
          </a:p>
        </p:txBody>
      </p:sp>
    </p:spTree>
    <p:extLst>
      <p:ext uri="{BB962C8B-B14F-4D97-AF65-F5344CB8AC3E}">
        <p14:creationId xmlns:p14="http://schemas.microsoft.com/office/powerpoint/2010/main" val="3454953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58F408-FA65-F323-13CF-186B90EE56FF}"/>
              </a:ext>
            </a:extLst>
          </p:cNvPr>
          <p:cNvSpPr txBox="1"/>
          <p:nvPr/>
        </p:nvSpPr>
        <p:spPr>
          <a:xfrm>
            <a:off x="529390" y="1305341"/>
            <a:ext cx="10280124" cy="5391989"/>
          </a:xfrm>
          <a:prstGeom prst="rect">
            <a:avLst/>
          </a:prstGeom>
          <a:noFill/>
        </p:spPr>
        <p:txBody>
          <a:bodyPr wrap="square">
            <a:spAutoFit/>
          </a:bodyPr>
          <a:lstStyle/>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RNA isolations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library preparations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the same person perform the RNA isolation/library preparation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use the same reagents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perform the RNA isolation/library preparation in the same location?</a:t>
            </a:r>
          </a:p>
          <a:p>
            <a:pPr algn="l">
              <a:lnSpc>
                <a:spcPct val="200000"/>
              </a:lnSpc>
            </a:pPr>
            <a:endParaRPr lang="en-US" sz="2000" b="0" i="0" dirty="0">
              <a:solidFill>
                <a:srgbClr val="333333"/>
              </a:solidFill>
              <a:effectLst/>
              <a:latin typeface="Helvetica Neue" panose="02000503000000020004" pitchFamily="2" charset="0"/>
            </a:endParaRPr>
          </a:p>
          <a:p>
            <a:pPr algn="l">
              <a:lnSpc>
                <a:spcPct val="200000"/>
              </a:lnSpc>
            </a:pPr>
            <a:r>
              <a:rPr lang="en-US" sz="2400" b="0" i="0" dirty="0">
                <a:solidFill>
                  <a:srgbClr val="333333"/>
                </a:solidFill>
                <a:effectLst/>
                <a:latin typeface="Helvetica Neue" panose="02000503000000020004" pitchFamily="2" charset="0"/>
              </a:rPr>
              <a:t>If </a:t>
            </a:r>
            <a:r>
              <a:rPr lang="en-US" sz="2400" b="0" i="1" dirty="0">
                <a:solidFill>
                  <a:srgbClr val="333333"/>
                </a:solidFill>
                <a:effectLst/>
                <a:latin typeface="Helvetica Neue" panose="02000503000000020004" pitchFamily="2" charset="0"/>
              </a:rPr>
              <a:t>any</a:t>
            </a:r>
            <a:r>
              <a:rPr lang="en-US" sz="2400" b="0" i="0" dirty="0">
                <a:solidFill>
                  <a:srgbClr val="333333"/>
                </a:solidFill>
                <a:effectLst/>
                <a:latin typeface="Helvetica Neue" panose="02000503000000020004" pitchFamily="2" charset="0"/>
              </a:rPr>
              <a:t> of the answers is </a:t>
            </a:r>
            <a:r>
              <a:rPr lang="en-US" sz="2400" b="1" i="0" dirty="0">
                <a:solidFill>
                  <a:srgbClr val="333333"/>
                </a:solidFill>
                <a:effectLst/>
                <a:latin typeface="Helvetica Neue" panose="02000503000000020004" pitchFamily="2" charset="0"/>
              </a:rPr>
              <a:t>‘No’</a:t>
            </a:r>
            <a:r>
              <a:rPr lang="en-US" sz="2400" b="0" i="0" dirty="0">
                <a:solidFill>
                  <a:srgbClr val="333333"/>
                </a:solidFill>
                <a:effectLst/>
                <a:latin typeface="Helvetica Neue" panose="02000503000000020004" pitchFamily="2" charset="0"/>
              </a:rPr>
              <a:t>, then you have batches.</a:t>
            </a:r>
          </a:p>
        </p:txBody>
      </p:sp>
      <p:sp>
        <p:nvSpPr>
          <p:cNvPr id="2" name="Title 1">
            <a:extLst>
              <a:ext uri="{FF2B5EF4-FFF2-40B4-BE49-F238E27FC236}">
                <a16:creationId xmlns:a16="http://schemas.microsoft.com/office/drawing/2014/main" id="{B9747220-AB88-FEB7-E612-BBFF991A19A2}"/>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Hot to know whether you have batches</a:t>
            </a:r>
          </a:p>
        </p:txBody>
      </p:sp>
    </p:spTree>
    <p:extLst>
      <p:ext uri="{BB962C8B-B14F-4D97-AF65-F5344CB8AC3E}">
        <p14:creationId xmlns:p14="http://schemas.microsoft.com/office/powerpoint/2010/main" val="3666509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Isolate batch effects for RNA-seq</a:t>
            </a:r>
          </a:p>
        </p:txBody>
      </p:sp>
      <p:sp>
        <p:nvSpPr>
          <p:cNvPr id="4" name="TextBox 3">
            <a:extLst>
              <a:ext uri="{FF2B5EF4-FFF2-40B4-BE49-F238E27FC236}">
                <a16:creationId xmlns:a16="http://schemas.microsoft.com/office/drawing/2014/main" id="{BFB6DE5A-9890-D0CB-09EB-96714E4B72AD}"/>
              </a:ext>
            </a:extLst>
          </p:cNvPr>
          <p:cNvSpPr txBox="1"/>
          <p:nvPr/>
        </p:nvSpPr>
        <p:spPr>
          <a:xfrm>
            <a:off x="363311" y="973504"/>
            <a:ext cx="11828689" cy="5145832"/>
          </a:xfrm>
          <a:prstGeom prst="rect">
            <a:avLst/>
          </a:prstGeom>
          <a:noFill/>
        </p:spPr>
        <p:txBody>
          <a:bodyPr wrap="square">
            <a:spAutoFit/>
          </a:bodyPr>
          <a:lstStyle/>
          <a:p>
            <a:pPr>
              <a:lnSpc>
                <a:spcPct val="200000"/>
              </a:lnSpc>
            </a:pPr>
            <a:r>
              <a:rPr lang="en-US" sz="2400" b="0" i="0" dirty="0">
                <a:solidFill>
                  <a:srgbClr val="333333"/>
                </a:solidFill>
                <a:effectLst/>
                <a:latin typeface="Helvetica Neue" panose="02000503000000020004" pitchFamily="2" charset="0"/>
              </a:rPr>
              <a:t>If unable to avoid batches:</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plit replicates of the different sample groups across batches. </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The more replicates the better (definitely more than 2).</a:t>
            </a:r>
          </a:p>
          <a:p>
            <a:pPr marL="342900" indent="-342900">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I</a:t>
            </a:r>
            <a:r>
              <a:rPr lang="en-US" sz="2400" b="0" i="0" dirty="0">
                <a:solidFill>
                  <a:srgbClr val="333333"/>
                </a:solidFill>
                <a:effectLst/>
                <a:latin typeface="Helvetica Neue" panose="02000503000000020004" pitchFamily="2" charset="0"/>
              </a:rPr>
              <a:t>nclude batch information in your </a:t>
            </a:r>
            <a:r>
              <a:rPr lang="en-US" sz="2400" i="0" dirty="0">
                <a:solidFill>
                  <a:srgbClr val="333333"/>
                </a:solidFill>
                <a:effectLst/>
                <a:latin typeface="Helvetica Neue" panose="02000503000000020004" pitchFamily="2" charset="0"/>
              </a:rPr>
              <a:t>experimental metadata. </a:t>
            </a:r>
          </a:p>
          <a:p>
            <a:pPr marL="342900" indent="-342900">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During the analysis regress out the variation due to batch if not confounded so it doesn’t affect the results.</a:t>
            </a:r>
          </a:p>
          <a:p>
            <a:pPr marL="342900" indent="-342900" algn="l">
              <a:lnSpc>
                <a:spcPct val="200000"/>
              </a:lnSpc>
              <a:buFont typeface="Courier New" panose="02070309020205020404" pitchFamily="49" charset="0"/>
              <a:buChar char="o"/>
            </a:pPr>
            <a:endParaRPr lang="en-US" sz="2400" b="0" i="0" dirty="0">
              <a:solidFill>
                <a:srgbClr val="333333"/>
              </a:solidFill>
              <a:effectLst/>
              <a:latin typeface="Helvetica Neue" panose="02000503000000020004" pitchFamily="2" charset="0"/>
            </a:endParaRPr>
          </a:p>
        </p:txBody>
      </p:sp>
      <p:sp>
        <p:nvSpPr>
          <p:cNvPr id="10" name="TextBox 9">
            <a:extLst>
              <a:ext uri="{FF2B5EF4-FFF2-40B4-BE49-F238E27FC236}">
                <a16:creationId xmlns:a16="http://schemas.microsoft.com/office/drawing/2014/main" id="{EB95281C-C7AF-202D-6A44-9CE1D71F8F08}"/>
              </a:ext>
            </a:extLst>
          </p:cNvPr>
          <p:cNvSpPr txBox="1"/>
          <p:nvPr/>
        </p:nvSpPr>
        <p:spPr>
          <a:xfrm>
            <a:off x="1729336" y="6134862"/>
            <a:ext cx="10310131" cy="461665"/>
          </a:xfrm>
          <a:prstGeom prst="rect">
            <a:avLst/>
          </a:prstGeom>
          <a:noFill/>
        </p:spPr>
        <p:txBody>
          <a:bodyPr wrap="square">
            <a:spAutoFit/>
          </a:bodyPr>
          <a:lstStyle/>
          <a:p>
            <a:r>
              <a:rPr lang="en-US" sz="2400" b="0" i="0" dirty="0" err="1">
                <a:solidFill>
                  <a:srgbClr val="CD28A3"/>
                </a:solidFill>
                <a:effectLst/>
                <a:latin typeface=""/>
              </a:rPr>
              <a:t>scRNA</a:t>
            </a:r>
            <a:r>
              <a:rPr lang="en-US" sz="2400" b="0" i="0" dirty="0">
                <a:solidFill>
                  <a:srgbClr val="CD28A3"/>
                </a:solidFill>
                <a:effectLst/>
                <a:latin typeface=""/>
              </a:rPr>
              <a:t>-seq workshop – January 26th-27</a:t>
            </a:r>
            <a:r>
              <a:rPr lang="en-US" sz="2400" b="0" i="0" baseline="30000" dirty="0">
                <a:solidFill>
                  <a:srgbClr val="CD28A3"/>
                </a:solidFill>
                <a:effectLst/>
                <a:latin typeface=""/>
              </a:rPr>
              <a:t>th</a:t>
            </a:r>
            <a:r>
              <a:rPr lang="en-US" sz="2400" b="0" i="0" dirty="0">
                <a:solidFill>
                  <a:srgbClr val="CD28A3"/>
                </a:solidFill>
                <a:effectLst/>
                <a:latin typeface=""/>
              </a:rPr>
              <a:t> focusing on batch effect day 2</a:t>
            </a:r>
            <a:endParaRPr lang="en-US" sz="2400" dirty="0">
              <a:solidFill>
                <a:srgbClr val="CD28A3"/>
              </a:solidFill>
              <a:latin typeface=""/>
            </a:endParaRPr>
          </a:p>
        </p:txBody>
      </p:sp>
    </p:spTree>
    <p:extLst>
      <p:ext uri="{BB962C8B-B14F-4D97-AF65-F5344CB8AC3E}">
        <p14:creationId xmlns:p14="http://schemas.microsoft.com/office/powerpoint/2010/main" val="4015007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E842-1722-3C43-97A1-6584CA2D7B8B}"/>
              </a:ext>
            </a:extLst>
          </p:cNvPr>
          <p:cNvSpPr>
            <a:spLocks noGrp="1"/>
          </p:cNvSpPr>
          <p:nvPr>
            <p:ph type="title"/>
          </p:nvPr>
        </p:nvSpPr>
        <p:spPr>
          <a:xfrm>
            <a:off x="555567" y="723207"/>
            <a:ext cx="10515600" cy="626325"/>
          </a:xfrm>
        </p:spPr>
        <p:txBody>
          <a:bodyPr/>
          <a:lstStyle/>
          <a:p>
            <a:r>
              <a:rPr lang="en" b="0" dirty="0">
                <a:latin typeface="Poppins" pitchFamily="2" charset="77"/>
                <a:ea typeface="Helvetica Neue Light" panose="02000403000000020004" pitchFamily="2" charset="0"/>
                <a:cs typeface="Poppins" pitchFamily="2" charset="77"/>
              </a:rPr>
              <a:t>Experimental design allow you to:</a:t>
            </a:r>
            <a:endParaRPr lang="en-US" b="0" dirty="0">
              <a:latin typeface="Poppins" pitchFamily="2" charset="77"/>
              <a:cs typeface="Poppins" pitchFamily="2" charset="77"/>
            </a:endParaRPr>
          </a:p>
        </p:txBody>
      </p:sp>
      <p:sp>
        <p:nvSpPr>
          <p:cNvPr id="5" name="Rectangle 4">
            <a:extLst>
              <a:ext uri="{FF2B5EF4-FFF2-40B4-BE49-F238E27FC236}">
                <a16:creationId xmlns:a16="http://schemas.microsoft.com/office/drawing/2014/main" id="{2B8011E7-5C9B-794B-B1B8-E7787B0D529B}"/>
              </a:ext>
            </a:extLst>
          </p:cNvPr>
          <p:cNvSpPr/>
          <p:nvPr/>
        </p:nvSpPr>
        <p:spPr>
          <a:xfrm>
            <a:off x="356461" y="2087980"/>
            <a:ext cx="11835539" cy="4046813"/>
          </a:xfrm>
          <a:prstGeom prst="rect">
            <a:avLst/>
          </a:prstGeom>
        </p:spPr>
        <p:txBody>
          <a:bodyPr wrap="square">
            <a:spAutoFit/>
          </a:bodyPr>
          <a:lstStyle/>
          <a:p>
            <a:pPr>
              <a:lnSpc>
                <a:spcPct val="200000"/>
              </a:lnSpc>
            </a:pPr>
            <a:r>
              <a:rPr lang="en-US" sz="2200" dirty="0">
                <a:latin typeface="Helvetica Neue Light" panose="02000403000000020004" pitchFamily="2" charset="0"/>
                <a:ea typeface="Helvetica Neue Light" panose="02000403000000020004" pitchFamily="2" charset="0"/>
              </a:rPr>
              <a:t>(1) choose an experimental design that is appropriate for the research problem at hand</a:t>
            </a:r>
          </a:p>
          <a:p>
            <a:pPr>
              <a:lnSpc>
                <a:spcPct val="200000"/>
              </a:lnSpc>
            </a:pPr>
            <a:r>
              <a:rPr lang="en-US" sz="2200" dirty="0">
                <a:latin typeface="Helvetica Neue Light" panose="02000403000000020004" pitchFamily="2" charset="0"/>
                <a:ea typeface="Helvetica Neue Light" panose="02000403000000020004" pitchFamily="2" charset="0"/>
              </a:rPr>
              <a:t>(2) construct the design (performing randomization and determining the number of replicates)</a:t>
            </a:r>
          </a:p>
          <a:p>
            <a:pPr>
              <a:lnSpc>
                <a:spcPct val="200000"/>
              </a:lnSpc>
            </a:pPr>
            <a:r>
              <a:rPr lang="en-US" sz="2200" dirty="0">
                <a:latin typeface="Helvetica Neue Light" panose="02000403000000020004" pitchFamily="2" charset="0"/>
                <a:ea typeface="Helvetica Neue Light" panose="02000403000000020004" pitchFamily="2" charset="0"/>
              </a:rPr>
              <a:t>(3) execute the plan to collect the data (or advise a colleague on how to do it)</a:t>
            </a:r>
          </a:p>
          <a:p>
            <a:pPr>
              <a:lnSpc>
                <a:spcPct val="200000"/>
              </a:lnSpc>
            </a:pPr>
            <a:r>
              <a:rPr lang="en-US" sz="2200" dirty="0">
                <a:latin typeface="Helvetica Neue Light" panose="02000403000000020004" pitchFamily="2" charset="0"/>
                <a:ea typeface="Helvetica Neue Light" panose="02000403000000020004" pitchFamily="2" charset="0"/>
              </a:rPr>
              <a:t>(4) determine the model appropriate for the data</a:t>
            </a:r>
          </a:p>
          <a:p>
            <a:pPr>
              <a:lnSpc>
                <a:spcPct val="200000"/>
              </a:lnSpc>
            </a:pPr>
            <a:r>
              <a:rPr lang="en-US" sz="2200" dirty="0">
                <a:latin typeface="Helvetica Neue Light" panose="02000403000000020004" pitchFamily="2" charset="0"/>
                <a:ea typeface="Helvetica Neue Light" panose="02000403000000020004" pitchFamily="2" charset="0"/>
              </a:rPr>
              <a:t>(5) fit the model to the data</a:t>
            </a:r>
          </a:p>
          <a:p>
            <a:pPr>
              <a:lnSpc>
                <a:spcPct val="200000"/>
              </a:lnSpc>
            </a:pPr>
            <a:r>
              <a:rPr lang="en-US" sz="2200" dirty="0">
                <a:latin typeface="Helvetica Neue Light" panose="02000403000000020004" pitchFamily="2" charset="0"/>
                <a:ea typeface="Helvetica Neue Light" panose="02000403000000020004" pitchFamily="2" charset="0"/>
              </a:rPr>
              <a:t>(6) interpret the data and present the results in a meaningful way to answer the research question</a:t>
            </a:r>
          </a:p>
        </p:txBody>
      </p:sp>
    </p:spTree>
    <p:extLst>
      <p:ext uri="{BB962C8B-B14F-4D97-AF65-F5344CB8AC3E}">
        <p14:creationId xmlns:p14="http://schemas.microsoft.com/office/powerpoint/2010/main" val="2957004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1744-0A28-3749-87B3-07BACB3B4BE8}"/>
              </a:ext>
            </a:extLst>
          </p:cNvPr>
          <p:cNvSpPr>
            <a:spLocks noGrp="1"/>
          </p:cNvSpPr>
          <p:nvPr>
            <p:ph type="title"/>
          </p:nvPr>
        </p:nvSpPr>
        <p:spPr>
          <a:xfrm>
            <a:off x="838200" y="714744"/>
            <a:ext cx="10515600" cy="626325"/>
          </a:xfrm>
        </p:spPr>
        <p:txBody>
          <a:bodyPr/>
          <a:lstStyle/>
          <a:p>
            <a:r>
              <a:rPr lang="en-US" b="0" dirty="0">
                <a:latin typeface="Poppins" pitchFamily="2" charset="77"/>
                <a:cs typeface="Poppins" pitchFamily="2" charset="77"/>
              </a:rPr>
              <a:t>Take – home messages</a:t>
            </a:r>
          </a:p>
        </p:txBody>
      </p:sp>
      <p:sp>
        <p:nvSpPr>
          <p:cNvPr id="3" name="Content Placeholder 2">
            <a:extLst>
              <a:ext uri="{FF2B5EF4-FFF2-40B4-BE49-F238E27FC236}">
                <a16:creationId xmlns:a16="http://schemas.microsoft.com/office/drawing/2014/main" id="{C66BA910-1C0C-A344-A575-F0218390A6C4}"/>
              </a:ext>
            </a:extLst>
          </p:cNvPr>
          <p:cNvSpPr>
            <a:spLocks noGrp="1"/>
          </p:cNvSpPr>
          <p:nvPr>
            <p:ph idx="1"/>
          </p:nvPr>
        </p:nvSpPr>
        <p:spPr>
          <a:xfrm>
            <a:off x="838200" y="1825625"/>
            <a:ext cx="10515600" cy="4456669"/>
          </a:xfrm>
        </p:spPr>
        <p:txBody>
          <a:bodyPr/>
          <a:lstStyle/>
          <a:p>
            <a:pPr marL="457200" indent="-457200">
              <a:lnSpc>
                <a:spcPct val="150000"/>
              </a:lnSpc>
              <a:buFont typeface="Courier New" panose="02070309020205020404" pitchFamily="49" charset="0"/>
              <a:buChar char="o"/>
            </a:pPr>
            <a:r>
              <a:rPr lang="en-US" dirty="0"/>
              <a:t>Plan ahead </a:t>
            </a:r>
          </a:p>
          <a:p>
            <a:pPr marL="457200" indent="-457200">
              <a:lnSpc>
                <a:spcPct val="150000"/>
              </a:lnSpc>
              <a:buFont typeface="Courier New" panose="02070309020205020404" pitchFamily="49" charset="0"/>
              <a:buChar char="o"/>
            </a:pPr>
            <a:r>
              <a:rPr lang="en-US" dirty="0"/>
              <a:t>Prevent bias from uncontrollable </a:t>
            </a:r>
          </a:p>
          <a:p>
            <a:pPr marL="457200" indent="-457200">
              <a:lnSpc>
                <a:spcPct val="150000"/>
              </a:lnSpc>
              <a:buFont typeface="Courier New" panose="02070309020205020404" pitchFamily="49" charset="0"/>
              <a:buChar char="o"/>
            </a:pPr>
            <a:r>
              <a:rPr lang="en-US" dirty="0"/>
              <a:t>Randomization and balancing</a:t>
            </a:r>
          </a:p>
          <a:p>
            <a:pPr marL="457200" indent="-457200">
              <a:lnSpc>
                <a:spcPct val="150000"/>
              </a:lnSpc>
              <a:buFont typeface="Courier New" panose="02070309020205020404" pitchFamily="49" charset="0"/>
              <a:buChar char="o"/>
            </a:pPr>
            <a:r>
              <a:rPr lang="en-US" dirty="0"/>
              <a:t>Write it down in an Experimental plan</a:t>
            </a:r>
          </a:p>
          <a:p>
            <a:pPr marL="457200" indent="-457200">
              <a:lnSpc>
                <a:spcPct val="150000"/>
              </a:lnSpc>
              <a:buFont typeface="Courier New" panose="02070309020205020404" pitchFamily="49" charset="0"/>
              <a:buChar char="o"/>
            </a:pPr>
            <a:r>
              <a:rPr lang="en-US" dirty="0"/>
              <a:t>Follow the experimental plan</a:t>
            </a:r>
          </a:p>
          <a:p>
            <a:pPr marL="457200" indent="-457200">
              <a:lnSpc>
                <a:spcPct val="150000"/>
              </a:lnSpc>
              <a:buFont typeface="Courier New" panose="02070309020205020404" pitchFamily="49" charset="0"/>
              <a:buChar char="o"/>
            </a:pPr>
            <a:r>
              <a:rPr lang="en-US" dirty="0"/>
              <a:t>Be careful with interpretation of results!</a:t>
            </a:r>
          </a:p>
        </p:txBody>
      </p:sp>
    </p:spTree>
    <p:extLst>
      <p:ext uri="{BB962C8B-B14F-4D97-AF65-F5344CB8AC3E}">
        <p14:creationId xmlns:p14="http://schemas.microsoft.com/office/powerpoint/2010/main" val="196433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onnidis.png">
            <a:extLst>
              <a:ext uri="{FF2B5EF4-FFF2-40B4-BE49-F238E27FC236}">
                <a16:creationId xmlns:a16="http://schemas.microsoft.com/office/drawing/2014/main" id="{9627DB03-41CE-4A45-AF96-8F0CF7FAA6E5}"/>
              </a:ext>
            </a:extLst>
          </p:cNvPr>
          <p:cNvPicPr>
            <a:picLocks noChangeAspect="1"/>
          </p:cNvPicPr>
          <p:nvPr/>
        </p:nvPicPr>
        <p:blipFill rotWithShape="1">
          <a:blip r:embed="rId2">
            <a:extLst>
              <a:ext uri="{28A0092B-C50C-407E-A947-70E740481C1C}">
                <a14:useLocalDpi xmlns:a14="http://schemas.microsoft.com/office/drawing/2010/main" val="0"/>
              </a:ext>
            </a:extLst>
          </a:blip>
          <a:srcRect b="-3295"/>
          <a:stretch/>
        </p:blipFill>
        <p:spPr>
          <a:xfrm>
            <a:off x="1296784" y="0"/>
            <a:ext cx="9144000" cy="6388100"/>
          </a:xfrm>
          <a:prstGeom prst="rect">
            <a:avLst/>
          </a:prstGeom>
        </p:spPr>
      </p:pic>
      <p:pic>
        <p:nvPicPr>
          <p:cNvPr id="5" name="Picture 4" descr="IonnidisRef.png">
            <a:extLst>
              <a:ext uri="{FF2B5EF4-FFF2-40B4-BE49-F238E27FC236}">
                <a16:creationId xmlns:a16="http://schemas.microsoft.com/office/drawing/2014/main" id="{34634851-6698-AE40-BF31-AF057031D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584" y="6388100"/>
            <a:ext cx="3759200" cy="469900"/>
          </a:xfrm>
          <a:prstGeom prst="rect">
            <a:avLst/>
          </a:prstGeom>
        </p:spPr>
      </p:pic>
    </p:spTree>
    <p:extLst>
      <p:ext uri="{BB962C8B-B14F-4D97-AF65-F5344CB8AC3E}">
        <p14:creationId xmlns:p14="http://schemas.microsoft.com/office/powerpoint/2010/main" val="3269261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66;p111">
            <a:extLst>
              <a:ext uri="{FF2B5EF4-FFF2-40B4-BE49-F238E27FC236}">
                <a16:creationId xmlns:a16="http://schemas.microsoft.com/office/drawing/2014/main" id="{403A1682-582E-FE44-A72B-2E0521C4FEE4}"/>
              </a:ext>
            </a:extLst>
          </p:cNvPr>
          <p:cNvSpPr txBox="1">
            <a:spLocks/>
          </p:cNvSpPr>
          <p:nvPr/>
        </p:nvSpPr>
        <p:spPr>
          <a:xfrm>
            <a:off x="189467" y="189455"/>
            <a:ext cx="10515600" cy="982400"/>
          </a:xfrm>
          <a:prstGeom prst="rect">
            <a:avLst/>
          </a:prstGeom>
        </p:spPr>
        <p:txBody>
          <a:bodyPr spcFirstLastPara="1" vert="horz" wrap="square" lIns="0" tIns="0" rIns="0" bIns="0" rtlCol="0" anchor="t" anchorCtr="0">
            <a:normAutofit/>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pPr>
              <a:spcBef>
                <a:spcPts val="0"/>
              </a:spcBef>
            </a:pPr>
            <a:r>
              <a:rPr lang="en-US" b="0" dirty="0">
                <a:solidFill>
                  <a:schemeClr val="bg1"/>
                </a:solidFill>
                <a:latin typeface="Poppins" pitchFamily="2" charset="77"/>
                <a:ea typeface="Helvetica Neue Light" panose="02000403000000020004" pitchFamily="2" charset="0"/>
                <a:cs typeface="Poppins" pitchFamily="2" charset="77"/>
              </a:rPr>
              <a:t>Upcoming workshop at Gladstone:</a:t>
            </a:r>
          </a:p>
        </p:txBody>
      </p:sp>
      <p:sp>
        <p:nvSpPr>
          <p:cNvPr id="7" name="Google Shape;867;p111">
            <a:extLst>
              <a:ext uri="{FF2B5EF4-FFF2-40B4-BE49-F238E27FC236}">
                <a16:creationId xmlns:a16="http://schemas.microsoft.com/office/drawing/2014/main" id="{07C5F22A-8D87-CF41-85B9-E43FDB67FE32}"/>
              </a:ext>
            </a:extLst>
          </p:cNvPr>
          <p:cNvSpPr txBox="1">
            <a:spLocks/>
          </p:cNvSpPr>
          <p:nvPr/>
        </p:nvSpPr>
        <p:spPr>
          <a:xfrm>
            <a:off x="245067" y="1253400"/>
            <a:ext cx="11701866" cy="4351200"/>
          </a:xfrm>
          <a:prstGeom prst="rect">
            <a:avLst/>
          </a:prstGeom>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3333" dirty="0">
                <a:latin typeface="Poppins" pitchFamily="2" charset="77"/>
                <a:ea typeface="Helvetica Neue Light" panose="02000403000000020004" pitchFamily="2" charset="0"/>
                <a:cs typeface="Poppins" pitchFamily="2" charset="77"/>
                <a:sym typeface="Arial"/>
              </a:rPr>
              <a:t>Winter series</a:t>
            </a:r>
          </a:p>
          <a:p>
            <a:pPr>
              <a:spcBef>
                <a:spcPts val="0"/>
              </a:spcBef>
            </a:pPr>
            <a:endParaRPr lang="en-US" sz="20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January 26-27	| Single Cell RNA-seq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7		| Introduction to Pathway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9-10	| Single-Cell ATAC-Seq Data Analysis Part 1</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17		| Introduction to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and Network Biology</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23 	| Single-Cell ATAC-Seq Data Analysis Part 2</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March 9		| Intermediate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Networks and Omics Data Visualization</a:t>
            </a:r>
          </a:p>
          <a:p>
            <a:pPr marL="609585">
              <a:lnSpc>
                <a:spcPct val="115000"/>
              </a:lnSpc>
              <a:spcBef>
                <a:spcPts val="1333"/>
              </a:spcBef>
            </a:pPr>
            <a:endParaRPr lang="en-US" sz="2133" dirty="0">
              <a:solidFill>
                <a:srgbClr val="222222"/>
              </a:solidFill>
              <a:highlight>
                <a:srgbClr val="FFFFFF"/>
              </a:highlight>
              <a:latin typeface="Helvetica Neue Light" panose="02000403000000020004" pitchFamily="2" charset="0"/>
              <a:ea typeface="Helvetica Neue Light" panose="02000403000000020004" pitchFamily="2" charset="0"/>
              <a:cs typeface="Arial"/>
              <a:sym typeface="Arial"/>
            </a:endParaRPr>
          </a:p>
        </p:txBody>
      </p:sp>
    </p:spTree>
    <p:extLst>
      <p:ext uri="{BB962C8B-B14F-4D97-AF65-F5344CB8AC3E}">
        <p14:creationId xmlns:p14="http://schemas.microsoft.com/office/powerpoint/2010/main" val="531829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73881" y="3880468"/>
            <a:ext cx="11044237" cy="94035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i="0" kern="1200">
                <a:solidFill>
                  <a:schemeClr val="bg1"/>
                </a:solidFill>
                <a:latin typeface="Proxima Nova Semibold" charset="0"/>
                <a:ea typeface="Proxima Nova Semibold" charset="0"/>
                <a:cs typeface="Proxima Nova Semibold" charset="0"/>
              </a:defRPr>
            </a:lvl1pPr>
          </a:lstStyle>
          <a:p>
            <a:pPr algn="ctr"/>
            <a:r>
              <a:rPr lang="en-US" sz="6000" b="0" dirty="0">
                <a:latin typeface="Poppins" pitchFamily="2" charset="77"/>
                <a:ea typeface="Helvetica Bold" charset="0"/>
                <a:cs typeface="Poppins" pitchFamily="2" charset="77"/>
              </a:rPr>
              <a:t>Thank you!</a:t>
            </a:r>
          </a:p>
        </p:txBody>
      </p:sp>
      <p:sp>
        <p:nvSpPr>
          <p:cNvPr id="3" name="Google Shape;861;p110">
            <a:extLst>
              <a:ext uri="{FF2B5EF4-FFF2-40B4-BE49-F238E27FC236}">
                <a16:creationId xmlns:a16="http://schemas.microsoft.com/office/drawing/2014/main" id="{0BA6DBA5-A4DF-1146-ABE3-F709D1A31B40}"/>
              </a:ext>
            </a:extLst>
          </p:cNvPr>
          <p:cNvSpPr txBox="1"/>
          <p:nvPr/>
        </p:nvSpPr>
        <p:spPr>
          <a:xfrm>
            <a:off x="208000" y="5253322"/>
            <a:ext cx="11984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n" sz="4000" b="1" dirty="0">
                <a:solidFill>
                  <a:schemeClr val="bg1"/>
                </a:solidFill>
                <a:latin typeface="Helvetica Neue Light" panose="02000403000000020004" pitchFamily="2" charset="0"/>
                <a:ea typeface="Helvetica Neue Light" panose="02000403000000020004" pitchFamily="2" charset="0"/>
              </a:rPr>
              <a:t>Please take the survey:</a:t>
            </a:r>
            <a:endParaRPr sz="4000" b="1" dirty="0">
              <a:solidFill>
                <a:schemeClr val="bg1"/>
              </a:solidFill>
              <a:latin typeface="Helvetica Neue Light" panose="02000403000000020004" pitchFamily="2" charset="0"/>
              <a:ea typeface="Helvetica Neue Light" panose="02000403000000020004" pitchFamily="2" charset="0"/>
            </a:endParaRPr>
          </a:p>
          <a:p>
            <a:pPr>
              <a:lnSpc>
                <a:spcPct val="90000"/>
              </a:lnSpc>
            </a:pPr>
            <a:r>
              <a:rPr lang="en-US" sz="4000" b="0" i="0" u="sng" strike="noStrike" dirty="0">
                <a:solidFill>
                  <a:srgbClr val="1155CC"/>
                </a:solidFill>
                <a:effectLst/>
                <a:latin typeface="Arial" panose="020B0604020202020204" pitchFamily="34" charset="0"/>
                <a:hlinkClick r:id="rId3"/>
              </a:rPr>
              <a:t>https://www.surveymonkey.com/r/F75J6VZ</a:t>
            </a:r>
            <a:endParaRPr sz="4000" b="1" dirty="0">
              <a:solidFill>
                <a:schemeClr val="bg1"/>
              </a:solidFill>
              <a:latin typeface="Helvetica Neue Light" panose="02000403000000020004" pitchFamily="2" charset="0"/>
              <a:ea typeface="Helvetica Neue Light" panose="02000403000000020004" pitchFamily="2" charset="0"/>
            </a:endParaRPr>
          </a:p>
        </p:txBody>
      </p:sp>
      <p:sp>
        <p:nvSpPr>
          <p:cNvPr id="4" name="TextBox 3">
            <a:extLst>
              <a:ext uri="{FF2B5EF4-FFF2-40B4-BE49-F238E27FC236}">
                <a16:creationId xmlns:a16="http://schemas.microsoft.com/office/drawing/2014/main" id="{4064EF3C-7C8D-404A-BDA6-83EB58495A6A}"/>
              </a:ext>
            </a:extLst>
          </p:cNvPr>
          <p:cNvSpPr txBox="1"/>
          <p:nvPr/>
        </p:nvSpPr>
        <p:spPr>
          <a:xfrm>
            <a:off x="346401" y="0"/>
            <a:ext cx="7178568" cy="3497111"/>
          </a:xfrm>
          <a:prstGeom prst="rect">
            <a:avLst/>
          </a:prstGeom>
          <a:noFill/>
        </p:spPr>
        <p:txBody>
          <a:bodyPr wrap="none" rtlCol="0">
            <a:spAutoFit/>
          </a:bodyPr>
          <a:lstStyle/>
          <a:p>
            <a:pPr>
              <a:lnSpc>
                <a:spcPct val="150000"/>
              </a:lnSpc>
            </a:pPr>
            <a:r>
              <a:rPr lang="en-US" sz="3000" b="1" dirty="0">
                <a:solidFill>
                  <a:schemeClr val="bg1"/>
                </a:solidFill>
                <a:latin typeface="Poppins" pitchFamily="2" charset="77"/>
                <a:cs typeface="Poppins" pitchFamily="2" charset="77"/>
              </a:rPr>
              <a:t>For questions: </a:t>
            </a:r>
          </a:p>
          <a:p>
            <a:pPr>
              <a:lnSpc>
                <a:spcPct val="150000"/>
              </a:lnSpc>
            </a:pPr>
            <a:r>
              <a:rPr lang="en-US" sz="3000" dirty="0" err="1">
                <a:solidFill>
                  <a:schemeClr val="bg1"/>
                </a:solidFill>
                <a:latin typeface="Poppins" pitchFamily="2" charset="77"/>
                <a:cs typeface="Poppins" pitchFamily="2" charset="77"/>
                <a:hlinkClick r:id="rId4">
                  <a:extLst>
                    <a:ext uri="{A12FA001-AC4F-418D-AE19-62706E023703}">
                      <ahyp:hlinkClr xmlns:ahyp="http://schemas.microsoft.com/office/drawing/2018/hyperlinkcolor" val="tx"/>
                    </a:ext>
                  </a:extLst>
                </a:hlinkClick>
              </a:rPr>
              <a:t>michela.traglia@gladstone.ucsf.edu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Poppins" pitchFamily="2" charset="77"/>
                <a:cs typeface="Poppins" pitchFamily="2" charset="77"/>
                <a:hlinkClick r:id="rId5">
                  <a:extLst>
                    <a:ext uri="{A12FA001-AC4F-418D-AE19-62706E023703}">
                      <ahyp:hlinkClr xmlns:ahyp="http://schemas.microsoft.com/office/drawing/2018/hyperlinkcolor" val="tx"/>
                    </a:ext>
                  </a:extLst>
                </a:hlinkClick>
              </a:rPr>
              <a:t>reuben.thomas@gladstone.ucsf.edu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Slack: #</a:t>
            </a:r>
            <a:r>
              <a:rPr lang="en-US" sz="3000" dirty="0" err="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questionsforbioinformaticscore</a:t>
            </a:r>
            <a:endParaRPr lang="en-US" sz="300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US" sz="30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138063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thical Science talk FINAL_Sub.pdf">
            <a:extLst>
              <a:ext uri="{FF2B5EF4-FFF2-40B4-BE49-F238E27FC236}">
                <a16:creationId xmlns:a16="http://schemas.microsoft.com/office/drawing/2014/main" id="{3B101291-7797-EC43-9723-4514C9F89B67}"/>
              </a:ext>
            </a:extLst>
          </p:cNvPr>
          <p:cNvPicPr>
            <a:picLocks noChangeAspect="1"/>
          </p:cNvPicPr>
          <p:nvPr/>
        </p:nvPicPr>
        <p:blipFill rotWithShape="1">
          <a:blip r:embed="rId2">
            <a:extLst>
              <a:ext uri="{28A0092B-C50C-407E-A947-70E740481C1C}">
                <a14:useLocalDpi xmlns:a14="http://schemas.microsoft.com/office/drawing/2010/main" val="0"/>
              </a:ext>
            </a:extLst>
          </a:blip>
          <a:srcRect t="20534" b="4580"/>
          <a:stretch/>
        </p:blipFill>
        <p:spPr>
          <a:xfrm>
            <a:off x="581890" y="1213659"/>
            <a:ext cx="10507287" cy="4425992"/>
          </a:xfrm>
          <a:prstGeom prst="rect">
            <a:avLst/>
          </a:prstGeom>
        </p:spPr>
      </p:pic>
      <p:sp>
        <p:nvSpPr>
          <p:cNvPr id="8" name="TextBox 7">
            <a:extLst>
              <a:ext uri="{FF2B5EF4-FFF2-40B4-BE49-F238E27FC236}">
                <a16:creationId xmlns:a16="http://schemas.microsoft.com/office/drawing/2014/main" id="{0DC44E34-EC62-6C49-B250-EF45BFB4EF94}"/>
              </a:ext>
            </a:extLst>
          </p:cNvPr>
          <p:cNvSpPr txBox="1"/>
          <p:nvPr/>
        </p:nvSpPr>
        <p:spPr>
          <a:xfrm>
            <a:off x="0" y="5903893"/>
            <a:ext cx="4558632" cy="954107"/>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Thanks: Kevin </a:t>
            </a:r>
            <a:r>
              <a:rPr lang="en-US" sz="1400" dirty="0" err="1">
                <a:latin typeface="Helvetica Neue Light" panose="02000403000000020004" pitchFamily="2" charset="0"/>
                <a:ea typeface="Helvetica Neue Light" panose="02000403000000020004" pitchFamily="2" charset="0"/>
              </a:rPr>
              <a:t>Mullane</a:t>
            </a:r>
            <a:endParaRPr lang="en-US" sz="1400" dirty="0">
              <a:latin typeface="Helvetica Neue Light" panose="02000403000000020004" pitchFamily="2" charset="0"/>
              <a:ea typeface="Helvetica Neue Light" panose="02000403000000020004" pitchFamily="2" charset="0"/>
            </a:endParaRPr>
          </a:p>
          <a:p>
            <a:r>
              <a:rPr lang="en-US" sz="1400" dirty="0">
                <a:latin typeface="Helvetica Neue Light" panose="02000403000000020004" pitchFamily="2" charset="0"/>
                <a:ea typeface="Helvetica Neue Light" panose="02000403000000020004" pitchFamily="2" charset="0"/>
              </a:rPr>
              <a:t>Director, Corporate Liaison &amp; Ventures</a:t>
            </a:r>
          </a:p>
          <a:p>
            <a:r>
              <a:rPr lang="en-US" sz="1400" dirty="0">
                <a:latin typeface="Helvetica Neue Light" panose="02000403000000020004" pitchFamily="2" charset="0"/>
                <a:ea typeface="Helvetica Neue Light" panose="02000403000000020004" pitchFamily="2" charset="0"/>
              </a:rPr>
              <a:t>Corporate Ventures and Translation</a:t>
            </a:r>
          </a:p>
          <a:p>
            <a:r>
              <a:rPr lang="en-US" sz="1400" dirty="0">
                <a:latin typeface="Helvetica Neue Light" panose="02000403000000020004" pitchFamily="2" charset="0"/>
                <a:ea typeface="Helvetica Neue Light" panose="02000403000000020004" pitchFamily="2" charset="0"/>
              </a:rPr>
              <a:t>Gladstone Institutes</a:t>
            </a:r>
          </a:p>
        </p:txBody>
      </p:sp>
      <p:sp>
        <p:nvSpPr>
          <p:cNvPr id="9" name="Rectangle 8">
            <a:extLst>
              <a:ext uri="{FF2B5EF4-FFF2-40B4-BE49-F238E27FC236}">
                <a16:creationId xmlns:a16="http://schemas.microsoft.com/office/drawing/2014/main" id="{9B416395-3262-AE4E-90BD-7C032A05C743}"/>
              </a:ext>
            </a:extLst>
          </p:cNvPr>
          <p:cNvSpPr/>
          <p:nvPr/>
        </p:nvSpPr>
        <p:spPr>
          <a:xfrm>
            <a:off x="3707476" y="6057780"/>
            <a:ext cx="8312728" cy="646331"/>
          </a:xfrm>
          <a:prstGeom prst="rect">
            <a:avLst/>
          </a:prstGeom>
        </p:spPr>
        <p:txBody>
          <a:bodyPr wrap="square">
            <a:spAutoFit/>
          </a:bodyPr>
          <a:lstStyle/>
          <a:p>
            <a:r>
              <a:rPr lang="en-US" dirty="0">
                <a:latin typeface="Poppins" pitchFamily="2" charset="77"/>
                <a:cs typeface="Poppins" pitchFamily="2" charset="77"/>
                <a:hlinkClick r:id="rId3"/>
              </a:rPr>
              <a:t>https://gladstone.org/events?series=responsible-conduct-of-research</a:t>
            </a:r>
            <a:endParaRPr lang="en-US" dirty="0">
              <a:latin typeface="Poppins" pitchFamily="2" charset="77"/>
              <a:cs typeface="Poppins" pitchFamily="2" charset="77"/>
            </a:endParaRPr>
          </a:p>
          <a:p>
            <a:r>
              <a:rPr lang="en-US" dirty="0">
                <a:latin typeface="Poppins" pitchFamily="2" charset="77"/>
                <a:cs typeface="Poppins" pitchFamily="2" charset="77"/>
                <a:hlinkClick r:id="rId4"/>
              </a:rPr>
              <a:t>https://rcr.ucsf.edu/</a:t>
            </a:r>
            <a:endParaRPr lang="en-US" dirty="0">
              <a:latin typeface="Poppins" pitchFamily="2" charset="77"/>
              <a:cs typeface="Poppins" pitchFamily="2" charset="77"/>
            </a:endParaRPr>
          </a:p>
        </p:txBody>
      </p:sp>
    </p:spTree>
    <p:extLst>
      <p:ext uri="{BB962C8B-B14F-4D97-AF65-F5344CB8AC3E}">
        <p14:creationId xmlns:p14="http://schemas.microsoft.com/office/powerpoint/2010/main" val="3137789333"/>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5484</TotalTime>
  <Words>3411</Words>
  <Application>Microsoft Macintosh PowerPoint</Application>
  <PresentationFormat>Widescreen</PresentationFormat>
  <Paragraphs>515</Paragraphs>
  <Slides>81</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Calibri</vt:lpstr>
      <vt:lpstr>Century Gothic</vt:lpstr>
      <vt:lpstr>Courier New</vt:lpstr>
      <vt:lpstr>Helvetica</vt:lpstr>
      <vt:lpstr>Helvetica Neue</vt:lpstr>
      <vt:lpstr>HELVETICA NEUE LIGHT</vt:lpstr>
      <vt:lpstr>HELVETICA NEUE LIGHT</vt:lpstr>
      <vt:lpstr>Helvetica Regular</vt:lpstr>
      <vt:lpstr>Open Sans</vt:lpstr>
      <vt:lpstr>Poppins</vt:lpstr>
      <vt:lpstr>Roboto</vt:lpstr>
      <vt:lpstr>Wingdings</vt:lpstr>
      <vt:lpstr>Office Theme</vt:lpstr>
      <vt:lpstr>PowerPoint Presentation</vt:lpstr>
      <vt:lpstr>Introductions</vt:lpstr>
      <vt:lpstr>PowerPoint Presentation</vt:lpstr>
      <vt:lpstr>PowerPoint Presentation</vt:lpstr>
      <vt:lpstr>Workshop sessions</vt:lpstr>
      <vt:lpstr>PowerPoint Presentation</vt:lpstr>
      <vt:lpstr>PowerPoint Presentation</vt:lpstr>
      <vt:lpstr>PowerPoint Presentation</vt:lpstr>
      <vt:lpstr>PowerPoint Presentation</vt:lpstr>
      <vt:lpstr>What we mean with ‘experimental design’</vt:lpstr>
      <vt:lpstr>PowerPoint Presentation</vt:lpstr>
      <vt:lpstr>PowerPoint Presentation</vt:lpstr>
      <vt:lpstr>PowerPoint Presentation</vt:lpstr>
      <vt:lpstr>PowerPoint Presentation</vt:lpstr>
      <vt:lpstr>scRNA-seq on cells from WT and mutant mice</vt:lpstr>
      <vt:lpstr>Chemical pollutants during pregnancy contributing to autism in children</vt:lpstr>
      <vt:lpstr>Do the pregnant women with more chemical pollutants in the blood have more autistic children?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design allow you to:</vt:lpstr>
      <vt:lpstr>Take – home messages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[Gladstone logo]</dc:title>
  <dc:creator>Julie Langelier</dc:creator>
  <cp:lastModifiedBy>Microsoft Office User</cp:lastModifiedBy>
  <cp:revision>1055</cp:revision>
  <cp:lastPrinted>2023-01-11T19:24:41Z</cp:lastPrinted>
  <dcterms:created xsi:type="dcterms:W3CDTF">2017-06-23T15:28:02Z</dcterms:created>
  <dcterms:modified xsi:type="dcterms:W3CDTF">2023-01-11T20:37:50Z</dcterms:modified>
</cp:coreProperties>
</file>